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6" r:id="rId9"/>
    <p:sldId id="261" r:id="rId10"/>
    <p:sldId id="262" r:id="rId11"/>
    <p:sldId id="263" r:id="rId12"/>
    <p:sldId id="264" r:id="rId13"/>
    <p:sldId id="269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16/03/2020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02024"/>
            <a:ext cx="8507288" cy="1143000"/>
          </a:xfrm>
        </p:spPr>
        <p:txBody>
          <a:bodyPr>
            <a:noAutofit/>
          </a:bodyPr>
          <a:lstStyle/>
          <a:p>
            <a:r>
              <a:rPr lang="fr-FR" sz="5400" b="1" dirty="0" smtClean="0">
                <a:solidFill>
                  <a:srgbClr val="FF0000"/>
                </a:solidFill>
                <a:latin typeface="Agency FB" pitchFamily="34" charset="0"/>
              </a:rPr>
              <a:t>Evolution historique de la qualité </a:t>
            </a:r>
            <a:endParaRPr lang="fr-FR" sz="5400" b="1" dirty="0">
              <a:solidFill>
                <a:srgbClr val="FF000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7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L’assurance qualité </a:t>
            </a:r>
            <a:r>
              <a:rPr lang="fr-FR" dirty="0"/>
              <a:t>est « L’ensemble des actions préétablies et systématiques nécessaires pour </a:t>
            </a:r>
            <a:r>
              <a:rPr lang="fr-FR" dirty="0" smtClean="0"/>
              <a:t>donner  </a:t>
            </a:r>
            <a:r>
              <a:rPr lang="fr-FR" dirty="0"/>
              <a:t>la  confiance  appropriée  en  ce  qu’un  produit  ou  un  service  satisfera  aux  exigences </a:t>
            </a:r>
            <a:r>
              <a:rPr lang="fr-FR" dirty="0" smtClean="0"/>
              <a:t>données </a:t>
            </a:r>
            <a:r>
              <a:rPr lang="fr-FR" dirty="0"/>
              <a:t>relatives à la qualité »</a:t>
            </a:r>
          </a:p>
        </p:txBody>
      </p:sp>
    </p:spTree>
    <p:extLst>
      <p:ext uri="{BB962C8B-B14F-4D97-AF65-F5344CB8AC3E}">
        <p14:creationId xmlns:p14="http://schemas.microsoft.com/office/powerpoint/2010/main" val="40904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 il s’agit plutôt d’assurer ou de rassurer les clients et </a:t>
            </a:r>
            <a:r>
              <a:rPr lang="fr-FR" dirty="0" smtClean="0"/>
              <a:t>les  </a:t>
            </a:r>
            <a:r>
              <a:rPr lang="fr-FR" dirty="0"/>
              <a:t>partenaires  que  les  produits  ou  services  sont  conformes  aux  normes  établies  (</a:t>
            </a:r>
            <a:r>
              <a:rPr lang="fr-FR" b="1" dirty="0">
                <a:solidFill>
                  <a:srgbClr val="FF0000"/>
                </a:solidFill>
              </a:rPr>
              <a:t>standards</a:t>
            </a:r>
            <a:r>
              <a:rPr lang="fr-F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7813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C’est </a:t>
            </a:r>
            <a:r>
              <a:rPr lang="fr-FR" dirty="0"/>
              <a:t>à cette époque que des normes nationales commencent à naître </a:t>
            </a:r>
            <a:r>
              <a:rPr lang="fr-FR" dirty="0" smtClean="0"/>
              <a:t> au </a:t>
            </a:r>
            <a:r>
              <a:rPr lang="fr-FR" dirty="0"/>
              <a:t>niveau des Etats, puis au niveau international avec les normes de la série </a:t>
            </a:r>
            <a:r>
              <a:rPr lang="fr-FR" dirty="0">
                <a:solidFill>
                  <a:srgbClr val="FF0000"/>
                </a:solidFill>
              </a:rPr>
              <a:t>ISO 9000 </a:t>
            </a:r>
            <a:r>
              <a:rPr lang="fr-FR" dirty="0"/>
              <a:t>: </a:t>
            </a:r>
            <a:r>
              <a:rPr lang="fr-FR" b="1" dirty="0">
                <a:solidFill>
                  <a:srgbClr val="FF0000"/>
                </a:solidFill>
              </a:rPr>
              <a:t>1987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53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Trois principes fondamentaux sont identifiables à cette phase de la qualité :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écrire ce que l’on doit faire (pour obtenir la qualité),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Faire ce qui est écrit,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vérifier que cela a été fait comme il est écrit, sinon corriger.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23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84976" cy="1399032"/>
          </a:xfrm>
        </p:spPr>
        <p:txBody>
          <a:bodyPr>
            <a:noAutofit/>
          </a:bodyPr>
          <a:lstStyle/>
          <a:p>
            <a:pPr algn="ctr"/>
            <a:r>
              <a:rPr lang="fr-FR" sz="2800" dirty="0"/>
              <a:t> Le système de management de la qualité : SMQ (à partir de 1980 à nos jours)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Des  normes  internationales  font  leur  apparition  (comme  </a:t>
            </a:r>
            <a:r>
              <a:rPr lang="fr-FR" b="1" dirty="0">
                <a:solidFill>
                  <a:srgbClr val="FF0000"/>
                </a:solidFill>
              </a:rPr>
              <a:t>ISO  9000</a:t>
            </a:r>
            <a:r>
              <a:rPr lang="fr-FR" dirty="0"/>
              <a:t>)  dans  les  années  1980 </a:t>
            </a:r>
            <a:r>
              <a:rPr lang="fr-FR" dirty="0" smtClean="0"/>
              <a:t>même </a:t>
            </a:r>
            <a:r>
              <a:rPr lang="fr-FR" dirty="0"/>
              <a:t>si la maison qui les produit existe depuis plus de 30 ans en arrière. </a:t>
            </a:r>
          </a:p>
        </p:txBody>
      </p:sp>
    </p:spTree>
    <p:extLst>
      <p:ext uri="{BB962C8B-B14F-4D97-AF65-F5344CB8AC3E}">
        <p14:creationId xmlns:p14="http://schemas.microsoft.com/office/powerpoint/2010/main" val="1147746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Le management de la qualité suppose l’existence d’un minimum de qualité dans l’entreprise.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32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Ce dernier système fera l’objet de la troisième partie :</a:t>
            </a:r>
          </a:p>
          <a:p>
            <a:r>
              <a:rPr lang="fr-FR" dirty="0" smtClean="0"/>
              <a:t> la normalisation</a:t>
            </a:r>
          </a:p>
          <a:p>
            <a:r>
              <a:rPr lang="fr-FR" dirty="0" smtClean="0"/>
              <a:t>la certification.</a:t>
            </a:r>
          </a:p>
          <a:p>
            <a:endParaRPr lang="fr-FR" dirty="0"/>
          </a:p>
          <a:p>
            <a:endParaRPr lang="fr-FR" dirty="0" smtClean="0"/>
          </a:p>
          <a:p>
            <a:pPr marL="64008" indent="0">
              <a:buNone/>
            </a:pPr>
            <a:r>
              <a:rPr lang="fr-FR" b="1" smtClean="0">
                <a:solidFill>
                  <a:srgbClr val="FF0000"/>
                </a:solidFill>
              </a:rPr>
              <a:t>                       merci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5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latin typeface="Algerian" pitchFamily="82" charset="0"/>
              </a:rPr>
              <a:t>INTRODUCTION</a:t>
            </a:r>
            <a:endParaRPr lang="fr-FR" b="1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82808"/>
            <a:ext cx="864096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Nous avons identifié trois phases principales qui caractérisent l’évolution de la qualité dans le monde: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phase du simple contrôle qualité,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phase de l’assurance </a:t>
            </a:r>
            <a:r>
              <a:rPr lang="fr-FR" dirty="0" smtClean="0"/>
              <a:t>qualité</a:t>
            </a:r>
            <a:endParaRPr lang="fr-FR" dirty="0"/>
          </a:p>
          <a:p>
            <a:pPr algn="just"/>
            <a:r>
              <a:rPr lang="fr-FR" dirty="0"/>
              <a:t>phase du système de management de la qualité (</a:t>
            </a:r>
            <a:r>
              <a:rPr lang="fr-FR" b="1" dirty="0">
                <a:solidFill>
                  <a:srgbClr val="FF0000"/>
                </a:solidFill>
              </a:rPr>
              <a:t>SMQ</a:t>
            </a:r>
            <a:r>
              <a:rPr lang="fr-F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4264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856984" cy="139903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 Contrôle (inspection) qualité (1920 à 1950)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Cette phase de la qualité commence vers la fin de la </a:t>
            </a:r>
            <a:r>
              <a:rPr lang="fr-FR" dirty="0" smtClean="0"/>
              <a:t>1ère </a:t>
            </a:r>
            <a:r>
              <a:rPr lang="fr-FR" dirty="0"/>
              <a:t>guerre mondiale et s’étend jusqu’à </a:t>
            </a:r>
            <a:r>
              <a:rPr lang="fr-FR" dirty="0" smtClean="0"/>
              <a:t> l’après-seconde </a:t>
            </a:r>
            <a:r>
              <a:rPr lang="fr-FR" dirty="0"/>
              <a:t>guerre mondiale. </a:t>
            </a:r>
            <a:endParaRPr lang="fr-FR" dirty="0" smtClean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64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800" dirty="0"/>
              <a:t>savoir si le produit  est  conforme  ou  non  aux  exigences  ou  aux  </a:t>
            </a:r>
            <a:r>
              <a:rPr lang="fr-FR" sz="2800" dirty="0" smtClean="0"/>
              <a:t>spécifications  </a:t>
            </a:r>
            <a:r>
              <a:rPr lang="fr-FR" sz="2800" dirty="0"/>
              <a:t>préétablies. 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657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978136"/>
          </a:xfrm>
        </p:spPr>
        <p:txBody>
          <a:bodyPr/>
          <a:lstStyle/>
          <a:p>
            <a:pPr algn="just"/>
            <a:r>
              <a:rPr lang="fr-FR" sz="2800" dirty="0"/>
              <a:t>Cette  période  correspond  à  </a:t>
            </a:r>
            <a:r>
              <a:rPr lang="fr-FR" sz="2800" b="1" dirty="0">
                <a:solidFill>
                  <a:srgbClr val="FF0000"/>
                </a:solidFill>
              </a:rPr>
              <a:t>l’ère</a:t>
            </a:r>
            <a:r>
              <a:rPr lang="fr-FR" sz="2800" dirty="0"/>
              <a:t>  de  l’organisation  scientifique  du  travail  (</a:t>
            </a:r>
            <a:r>
              <a:rPr lang="fr-FR" sz="2800" b="1" dirty="0">
                <a:solidFill>
                  <a:srgbClr val="FF0000"/>
                </a:solidFill>
              </a:rPr>
              <a:t>1920</a:t>
            </a:r>
            <a:r>
              <a:rPr lang="fr-FR" sz="2800" dirty="0"/>
              <a:t>),  et  elle </a:t>
            </a:r>
            <a:r>
              <a:rPr lang="fr-FR" sz="2800" dirty="0" smtClean="0"/>
              <a:t>s’étend  </a:t>
            </a:r>
            <a:r>
              <a:rPr lang="fr-FR" sz="2800" dirty="0"/>
              <a:t>jusqu’à  l’école  des  </a:t>
            </a:r>
            <a:r>
              <a:rPr lang="fr-FR" sz="2800" dirty="0" smtClean="0"/>
              <a:t>relations  </a:t>
            </a:r>
            <a:r>
              <a:rPr lang="fr-FR" sz="2800" dirty="0"/>
              <a:t>humaines  (</a:t>
            </a:r>
            <a:r>
              <a:rPr lang="fr-FR" sz="2800" b="1" dirty="0">
                <a:solidFill>
                  <a:srgbClr val="FF0000"/>
                </a:solidFill>
              </a:rPr>
              <a:t>1950</a:t>
            </a:r>
            <a:r>
              <a:rPr lang="fr-FR" sz="2800" dirty="0"/>
              <a:t>). </a:t>
            </a:r>
            <a:endParaRPr lang="fr-FR" sz="2800" dirty="0" smtClean="0"/>
          </a:p>
          <a:p>
            <a:pPr algn="just"/>
            <a:endParaRPr lang="fr-FR" dirty="0" smtClean="0"/>
          </a:p>
          <a:p>
            <a:pPr algn="just"/>
            <a:r>
              <a:rPr lang="fr-FR" sz="2800" dirty="0"/>
              <a:t> Il s’agissait de la vérification (par tri ou échantillonnage) des produits </a:t>
            </a:r>
            <a:r>
              <a:rPr lang="fr-FR" sz="2800" dirty="0" smtClean="0"/>
              <a:t>dans </a:t>
            </a:r>
            <a:r>
              <a:rPr lang="fr-FR" sz="2800" dirty="0"/>
              <a:t>le but de contrôler la non-conformité avant de les injecter dans les marchés.</a:t>
            </a:r>
          </a:p>
        </p:txBody>
      </p:sp>
    </p:spTree>
    <p:extLst>
      <p:ext uri="{BB962C8B-B14F-4D97-AF65-F5344CB8AC3E}">
        <p14:creationId xmlns:p14="http://schemas.microsoft.com/office/powerpoint/2010/main" val="25422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 on  parle  de  contrôle  par  variables  (poids,  longueur, </a:t>
            </a:r>
            <a:r>
              <a:rPr lang="fr-FR" dirty="0" smtClean="0"/>
              <a:t>etc.).</a:t>
            </a:r>
          </a:p>
          <a:p>
            <a:pPr algn="just"/>
            <a:r>
              <a:rPr lang="fr-FR" dirty="0" smtClean="0"/>
              <a:t>Ainsi les </a:t>
            </a:r>
            <a:r>
              <a:rPr lang="fr-FR" dirty="0" err="1" smtClean="0"/>
              <a:t>servises</a:t>
            </a:r>
            <a:r>
              <a:rPr lang="fr-FR" dirty="0" smtClean="0"/>
              <a:t> soumis aux mêmes mesures.</a:t>
            </a:r>
          </a:p>
          <a:p>
            <a:pPr algn="just"/>
            <a:r>
              <a:rPr lang="fr-FR" dirty="0"/>
              <a:t> Il faut éliminer les </a:t>
            </a:r>
            <a:r>
              <a:rPr lang="fr-FR" dirty="0" smtClean="0"/>
              <a:t>produits </a:t>
            </a:r>
            <a:r>
              <a:rPr lang="fr-FR" dirty="0"/>
              <a:t>défectueux par la vérification ou l’inspection </a:t>
            </a:r>
            <a:r>
              <a:rPr lang="fr-FR" dirty="0" smtClean="0"/>
              <a:t>après production</a:t>
            </a:r>
            <a:r>
              <a:rPr lang="fr-FR" dirty="0"/>
              <a:t>. </a:t>
            </a:r>
            <a:endParaRPr lang="fr-FR" dirty="0" smtClean="0"/>
          </a:p>
          <a:p>
            <a:pPr algn="just"/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226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Les produits doivent être conformes  aux  </a:t>
            </a:r>
            <a:r>
              <a:rPr lang="fr-FR" b="1" dirty="0">
                <a:solidFill>
                  <a:srgbClr val="FF0000"/>
                </a:solidFill>
              </a:rPr>
              <a:t>standards</a:t>
            </a:r>
            <a:r>
              <a:rPr lang="fr-FR" dirty="0"/>
              <a:t>  et  aux spécificités  décrites  d’où  la  naissance  de  la  carte  de contrôle (</a:t>
            </a:r>
            <a:r>
              <a:rPr lang="fr-FR" b="1" dirty="0" err="1">
                <a:solidFill>
                  <a:srgbClr val="FF0000"/>
                </a:solidFill>
              </a:rPr>
              <a:t>Shewhart</a:t>
            </a:r>
            <a:r>
              <a:rPr lang="fr-FR" dirty="0"/>
              <a:t>).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6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Cette méthode est critiquée à cause des erreurs qui peuvent affecter le produit après sa production, surtout par </a:t>
            </a:r>
            <a:r>
              <a:rPr lang="fr-FR" b="1" dirty="0" smtClean="0">
                <a:solidFill>
                  <a:srgbClr val="FF0000"/>
                </a:solidFill>
              </a:rPr>
              <a:t>CROSBY</a:t>
            </a:r>
            <a:r>
              <a:rPr lang="fr-FR" dirty="0" smtClean="0"/>
              <a:t>, présumait qu'il ne faut pas se basé sur le contrôle en aval.</a:t>
            </a:r>
          </a:p>
          <a:p>
            <a:pPr algn="just"/>
            <a:endParaRPr lang="fr-FR" dirty="0" smtClean="0"/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Deming</a:t>
            </a:r>
            <a:r>
              <a:rPr lang="fr-FR" dirty="0" smtClean="0"/>
              <a:t> (l'amélioration de l’activité de l’entrée jusqu’à la sortie).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633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399032"/>
          </a:xfrm>
        </p:spPr>
        <p:txBody>
          <a:bodyPr>
            <a:normAutofit/>
          </a:bodyPr>
          <a:lstStyle/>
          <a:p>
            <a:r>
              <a:rPr lang="fr-FR" sz="4000" dirty="0"/>
              <a:t> Assurance qualité (1950 à 1980)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C’est  dans  l’après-seconde  guerre  mondiale  que  cette  phase  de  la  qualité  est  amorcée </a:t>
            </a:r>
            <a:r>
              <a:rPr lang="fr-FR" dirty="0" smtClean="0"/>
              <a:t>notamment   </a:t>
            </a:r>
            <a:r>
              <a:rPr lang="fr-FR" dirty="0"/>
              <a:t>avec   les   auteurs   comme   </a:t>
            </a:r>
            <a:r>
              <a:rPr lang="fr-FR" dirty="0">
                <a:solidFill>
                  <a:srgbClr val="FF0000"/>
                </a:solidFill>
              </a:rPr>
              <a:t>Deming</a:t>
            </a:r>
            <a:r>
              <a:rPr lang="fr-FR" dirty="0"/>
              <a:t>,   </a:t>
            </a:r>
            <a:r>
              <a:rPr lang="fr-FR" dirty="0" err="1">
                <a:solidFill>
                  <a:srgbClr val="FF0000"/>
                </a:solidFill>
              </a:rPr>
              <a:t>Juran</a:t>
            </a:r>
            <a:r>
              <a:rPr lang="fr-FR" dirty="0"/>
              <a:t>,   </a:t>
            </a:r>
            <a:r>
              <a:rPr lang="fr-FR" dirty="0" err="1">
                <a:solidFill>
                  <a:srgbClr val="FF0000"/>
                </a:solidFill>
              </a:rPr>
              <a:t>Feigenbaum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353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105</TotalTime>
  <Words>496</Words>
  <Application>Microsoft Office PowerPoint</Application>
  <PresentationFormat>Affichage à l'écran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Verve</vt:lpstr>
      <vt:lpstr>Evolution historique de la qualité </vt:lpstr>
      <vt:lpstr>INTRODUCTION</vt:lpstr>
      <vt:lpstr> Contrôle (inspection) qualité (1920 à 1950)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Assurance qualité (1950 à 1980)</vt:lpstr>
      <vt:lpstr>Présentation PowerPoint</vt:lpstr>
      <vt:lpstr>Présentation PowerPoint</vt:lpstr>
      <vt:lpstr>Présentation PowerPoint</vt:lpstr>
      <vt:lpstr>Présentation PowerPoint</vt:lpstr>
      <vt:lpstr> Le système de management de la qualité : SMQ (à partir de 1980 à nos jours)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historique de la qualité </dc:title>
  <dc:creator>pc</dc:creator>
  <cp:lastModifiedBy>pc</cp:lastModifiedBy>
  <cp:revision>8</cp:revision>
  <dcterms:created xsi:type="dcterms:W3CDTF">2020-03-03T23:30:26Z</dcterms:created>
  <dcterms:modified xsi:type="dcterms:W3CDTF">2020-03-16T21:08:12Z</dcterms:modified>
</cp:coreProperties>
</file>