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7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59768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68754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1096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89143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4966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13187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27441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99992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34961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15746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39506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4461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778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55943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51227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82960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5284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b="1" i="1" dirty="0" smtClean="0">
                <a:solidFill>
                  <a:schemeClr val="accent2"/>
                </a:solidFill>
              </a:rPr>
              <a:t/>
            </a:r>
            <a:br>
              <a:rPr lang="fr-FR" b="1" i="1" dirty="0" smtClean="0">
                <a:solidFill>
                  <a:schemeClr val="accent2"/>
                </a:solidFill>
              </a:rPr>
            </a:br>
            <a:r>
              <a:rPr lang="fr-FR" b="1" i="1" dirty="0" smtClean="0">
                <a:solidFill>
                  <a:schemeClr val="accent2"/>
                </a:solidFill>
              </a:rPr>
              <a:t>DROIT DES SOCIETES</a:t>
            </a:r>
            <a:br>
              <a:rPr lang="fr-FR" b="1" i="1" dirty="0" smtClean="0">
                <a:solidFill>
                  <a:schemeClr val="accent2"/>
                </a:solidFill>
              </a:rPr>
            </a:br>
            <a:endParaRPr lang="fr-FR" b="1" i="1" dirty="0">
              <a:solidFill>
                <a:schemeClr val="accent2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>
            <a:normAutofit/>
          </a:bodyPr>
          <a:lstStyle/>
          <a:p>
            <a:endParaRPr lang="fr-FR" b="1" dirty="0" smtClean="0">
              <a:solidFill>
                <a:srgbClr val="C00000"/>
              </a:solidFill>
            </a:endParaRPr>
          </a:p>
          <a:p>
            <a:endParaRPr lang="fr-FR" b="1" dirty="0" smtClean="0">
              <a:solidFill>
                <a:srgbClr val="C00000"/>
              </a:solidFill>
            </a:endParaRPr>
          </a:p>
          <a:p>
            <a:r>
              <a:rPr lang="fr-FR" b="1" dirty="0" smtClean="0">
                <a:solidFill>
                  <a:srgbClr val="C00000"/>
                </a:solidFill>
              </a:rPr>
              <a:t>Contrat </a:t>
            </a:r>
            <a:r>
              <a:rPr lang="fr-FR" b="1" dirty="0" smtClean="0">
                <a:solidFill>
                  <a:srgbClr val="C00000"/>
                </a:solidFill>
              </a:rPr>
              <a:t>de société</a:t>
            </a:r>
          </a:p>
          <a:p>
            <a:r>
              <a:rPr lang="fr-FR" b="1" dirty="0" smtClean="0">
                <a:solidFill>
                  <a:srgbClr val="C00000"/>
                </a:solidFill>
              </a:rPr>
              <a:t>Etapes de la formation</a:t>
            </a:r>
          </a:p>
          <a:p>
            <a:endParaRPr lang="fr-FR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APPORTS</a:t>
            </a:r>
            <a:endParaRPr lang="fr-FR" sz="3600" b="1" dirty="0">
              <a:solidFill>
                <a:schemeClr val="accent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fr-FR" sz="2800" dirty="0" err="1" smtClean="0">
                <a:solidFill>
                  <a:schemeClr val="accent2"/>
                </a:solidFill>
              </a:rPr>
              <a:t>Déf</a:t>
            </a:r>
            <a:r>
              <a:rPr lang="fr-FR" sz="2800" dirty="0" smtClean="0">
                <a:solidFill>
                  <a:schemeClr val="accent2"/>
                </a:solidFill>
              </a:rPr>
              <a:t> : biens mis en commun par les associés lors de la création d'une société. </a:t>
            </a:r>
          </a:p>
          <a:p>
            <a:pPr algn="just"/>
            <a:r>
              <a:rPr lang="fr-FR" sz="2800" dirty="0" smtClean="0">
                <a:solidFill>
                  <a:schemeClr val="accent2"/>
                </a:solidFill>
              </a:rPr>
              <a:t>Nature: en numéraire, un A en industrie (expérience, activité, ...) ou en nature (ex fonds de commerce). Chaque associé reçoit en contrepartie de ses apports des droits sociaux (actions ou parts sociales).</a:t>
            </a:r>
          </a:p>
          <a:p>
            <a:pPr algn="just"/>
            <a:r>
              <a:rPr lang="fr-FR" sz="2800" b="1" dirty="0" smtClean="0">
                <a:solidFill>
                  <a:schemeClr val="accent2"/>
                </a:solidFill>
              </a:rPr>
              <a:t>Apport en numéraire</a:t>
            </a:r>
            <a:r>
              <a:rPr lang="fr-FR" sz="2800" dirty="0" smtClean="0">
                <a:solidFill>
                  <a:schemeClr val="accent2"/>
                </a:solidFill>
              </a:rPr>
              <a:t>: Toute souscription d’une part ou action par un apporteur de fonds (argent).</a:t>
            </a:r>
          </a:p>
          <a:p>
            <a:pPr algn="just"/>
            <a:r>
              <a:rPr lang="fr-FR" sz="2800" dirty="0" smtClean="0">
                <a:solidFill>
                  <a:schemeClr val="accent2"/>
                </a:solidFill>
              </a:rPr>
              <a:t>Parfois, apport d’avances ou prêts à la société comptabilisés dans un Compte courant d’associés (CCA)</a:t>
            </a:r>
          </a:p>
          <a:p>
            <a:pPr algn="just"/>
            <a:r>
              <a:rPr lang="fr-FR" sz="2800" dirty="0" smtClean="0">
                <a:solidFill>
                  <a:schemeClr val="accent2"/>
                </a:solidFill>
              </a:rPr>
              <a:t>Parfois, renonciation à perception des dividendes.</a:t>
            </a:r>
          </a:p>
          <a:p>
            <a:pPr algn="just"/>
            <a:endParaRPr lang="fr-FR" sz="2800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accent2"/>
                </a:solidFill>
              </a:rPr>
              <a:t>APPORT EN NUMERAIRE</a:t>
            </a:r>
            <a:endParaRPr lang="fr-FR" sz="3200" b="1" dirty="0">
              <a:solidFill>
                <a:schemeClr val="accent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fr-FR" sz="2800" dirty="0" smtClean="0">
                <a:solidFill>
                  <a:schemeClr val="accent2"/>
                </a:solidFill>
              </a:rPr>
              <a:t>Compte Courant d’Associés (CCA): Souvent, les modalités de remboursement de ces avances sont prévues soit par les statuts soit par une convention séparé.</a:t>
            </a:r>
          </a:p>
          <a:p>
            <a:pPr algn="just"/>
            <a:r>
              <a:rPr lang="fr-FR" sz="2800" dirty="0" smtClean="0">
                <a:solidFill>
                  <a:schemeClr val="accent2"/>
                </a:solidFill>
              </a:rPr>
              <a:t>Libération: réglementée pour la SA et la SARL. C’est le versement des fonds constitutifs de l’apport dont l’échéance est prévue par les statuts.</a:t>
            </a:r>
          </a:p>
          <a:p>
            <a:pPr algn="just"/>
            <a:r>
              <a:rPr lang="fr-FR" sz="2800" dirty="0" smtClean="0">
                <a:solidFill>
                  <a:schemeClr val="accent2"/>
                </a:solidFill>
              </a:rPr>
              <a:t>Non versement de l’apport: possibilité d’action judiciaire en Dommages Intérêts avec application des intérêts de droit.</a:t>
            </a:r>
            <a:endParaRPr lang="fr-FR" sz="2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accent2"/>
                </a:solidFill>
              </a:rPr>
              <a:t>APPORT EN INDUSTRIE</a:t>
            </a:r>
            <a:endParaRPr lang="fr-FR" sz="3200" b="1" dirty="0">
              <a:solidFill>
                <a:schemeClr val="accent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fr-FR" sz="2800" dirty="0" err="1" smtClean="0">
                <a:solidFill>
                  <a:schemeClr val="accent2"/>
                </a:solidFill>
              </a:rPr>
              <a:t>Déf</a:t>
            </a:r>
            <a:r>
              <a:rPr lang="fr-FR" sz="2800" dirty="0" smtClean="0">
                <a:solidFill>
                  <a:schemeClr val="accent2"/>
                </a:solidFill>
              </a:rPr>
              <a:t>: mise à la disposition de la société de connaissances techniques ou d’un savoir faire (engagement </a:t>
            </a:r>
            <a:r>
              <a:rPr lang="fr-FR" sz="2800" i="1" dirty="0" smtClean="0">
                <a:solidFill>
                  <a:schemeClr val="accent2"/>
                </a:solidFill>
              </a:rPr>
              <a:t>intuitu personae</a:t>
            </a:r>
            <a:r>
              <a:rPr lang="fr-FR" sz="2800" dirty="0" smtClean="0">
                <a:solidFill>
                  <a:schemeClr val="accent2"/>
                </a:solidFill>
              </a:rPr>
              <a:t>)</a:t>
            </a:r>
          </a:p>
          <a:p>
            <a:pPr algn="just"/>
            <a:r>
              <a:rPr lang="fr-FR" sz="2800" dirty="0" smtClean="0">
                <a:solidFill>
                  <a:schemeClr val="accent2"/>
                </a:solidFill>
              </a:rPr>
              <a:t>Rémunération dérogatoire par des parts non constitutifs du capital social </a:t>
            </a:r>
          </a:p>
          <a:p>
            <a:pPr algn="just"/>
            <a:r>
              <a:rPr lang="fr-FR" sz="2800" dirty="0" smtClean="0">
                <a:solidFill>
                  <a:schemeClr val="accent2"/>
                </a:solidFill>
              </a:rPr>
              <a:t>Exemple: associé architecte dans une </a:t>
            </a:r>
            <a:r>
              <a:rPr lang="fr-FR" sz="2800" dirty="0" err="1" smtClean="0">
                <a:solidFill>
                  <a:schemeClr val="accent2"/>
                </a:solidFill>
              </a:rPr>
              <a:t>sté</a:t>
            </a:r>
            <a:r>
              <a:rPr lang="fr-FR" sz="2800" dirty="0" smtClean="0">
                <a:solidFill>
                  <a:schemeClr val="accent2"/>
                </a:solidFill>
              </a:rPr>
              <a:t> de construction d’usines clés en main</a:t>
            </a:r>
          </a:p>
          <a:p>
            <a:pPr algn="just"/>
            <a:r>
              <a:rPr lang="fr-FR" sz="2800" dirty="0" smtClean="0">
                <a:solidFill>
                  <a:schemeClr val="accent2"/>
                </a:solidFill>
              </a:rPr>
              <a:t>Cas de cessation de l’apport: liquidation des droits de l’apporteur conformément aux statuts.</a:t>
            </a:r>
            <a:endParaRPr lang="fr-FR" sz="2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accent2"/>
                </a:solidFill>
              </a:rPr>
              <a:t>APPORT EN NATURE</a:t>
            </a:r>
            <a:endParaRPr lang="fr-FR" sz="3200" b="1" dirty="0">
              <a:solidFill>
                <a:schemeClr val="accent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fr-FR" sz="2800" dirty="0" smtClean="0">
                <a:solidFill>
                  <a:schemeClr val="accent2"/>
                </a:solidFill>
              </a:rPr>
              <a:t>Tout apport d’un bien meuble, corporel ou incorporel, ou d’un bien immeuble sujet à évaluation pécuniaire</a:t>
            </a:r>
          </a:p>
          <a:p>
            <a:pPr algn="just"/>
            <a:r>
              <a:rPr lang="fr-FR" sz="2800" dirty="0" smtClean="0">
                <a:solidFill>
                  <a:schemeClr val="accent2"/>
                </a:solidFill>
              </a:rPr>
              <a:t>Apport d’un fonds de commerce: régi par les articles 104 et 105 du code de commerce.  Validité subordonnée à la publication au BO et dans un JAL (art 83 du code de commerce). L’objectif est la protection de la société et des créanciers de l’apporteur pour faire valoir leurs droits.</a:t>
            </a:r>
          </a:p>
          <a:p>
            <a:pPr algn="just"/>
            <a:r>
              <a:rPr lang="fr-FR" sz="2800" dirty="0" smtClean="0">
                <a:solidFill>
                  <a:schemeClr val="accent2"/>
                </a:solidFill>
              </a:rPr>
              <a:t>Apport d’un droit au bail (bail commercial): possible mais il faut vérifier les stipulations du contrat de bail.</a:t>
            </a:r>
            <a:endParaRPr lang="fr-FR" sz="2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accent2"/>
                </a:solidFill>
              </a:rPr>
              <a:t>APPORT EN NATURE</a:t>
            </a:r>
            <a:endParaRPr lang="fr-FR" sz="3200" dirty="0">
              <a:solidFill>
                <a:schemeClr val="accent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fr-FR" sz="2800" dirty="0" smtClean="0">
                <a:solidFill>
                  <a:schemeClr val="accent2"/>
                </a:solidFill>
              </a:rPr>
              <a:t>Apport  d’un droit incorporel: ex d’un brevet d’invention = respect des conditions de forme spécifiques telles l’inscription sur le registre national tenu à cet effet auprès de l’OMPIC, la précision du brevet dans les statuts.</a:t>
            </a:r>
          </a:p>
          <a:p>
            <a:pPr algn="just"/>
            <a:r>
              <a:rPr lang="fr-FR" sz="2800" dirty="0" smtClean="0">
                <a:solidFill>
                  <a:schemeClr val="accent2"/>
                </a:solidFill>
              </a:rPr>
              <a:t>Apport de créances: acceptation du débiteur, garantie d’existence de la créance (pas de la solvabilité du débiteur).</a:t>
            </a:r>
          </a:p>
          <a:p>
            <a:pPr algn="just">
              <a:buNone/>
            </a:pPr>
            <a:endParaRPr lang="fr-FR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2800" dirty="0" smtClean="0">
                <a:solidFill>
                  <a:schemeClr val="accent2"/>
                </a:solidFill>
              </a:rPr>
              <a:t>AFFECTIO SOCIETATIS</a:t>
            </a:r>
            <a:endParaRPr lang="fr-FR" sz="2800" dirty="0">
              <a:solidFill>
                <a:schemeClr val="accent2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fr-FR" sz="2800" b="1" dirty="0" smtClean="0">
                <a:solidFill>
                  <a:schemeClr val="accent2"/>
                </a:solidFill>
              </a:rPr>
              <a:t>PARTICIPATION AUX RESULTATS DE L’EXPLOITATION: </a:t>
            </a:r>
            <a:r>
              <a:rPr lang="fr-FR" sz="2800" dirty="0" smtClean="0">
                <a:solidFill>
                  <a:schemeClr val="accent2"/>
                </a:solidFill>
              </a:rPr>
              <a:t>selon la valeur de la participation; possibilité d’insérer clauses d’inégalité de traitement, léonine (pas tjrs interdite)  </a:t>
            </a:r>
            <a:endParaRPr lang="fr-FR" sz="2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3">
                    <a:lumMod val="50000"/>
                  </a:schemeClr>
                </a:solidFill>
              </a:rPr>
              <a:t>ETAPES DE FORMATION D’UNE</a:t>
            </a:r>
            <a:br>
              <a:rPr lang="fr-FR" sz="4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fr-FR" sz="4000" b="1" dirty="0" smtClean="0">
                <a:solidFill>
                  <a:schemeClr val="accent3">
                    <a:lumMod val="50000"/>
                  </a:schemeClr>
                </a:solidFill>
              </a:rPr>
              <a:t>SOCIETE</a:t>
            </a:r>
            <a:endParaRPr lang="fr-FR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fr-FR" sz="2800" dirty="0" smtClean="0"/>
              <a:t>-</a:t>
            </a:r>
            <a:r>
              <a:rPr lang="fr-FR" sz="2800" dirty="0" smtClean="0">
                <a:solidFill>
                  <a:schemeClr val="accent3">
                    <a:lumMod val="75000"/>
                  </a:schemeClr>
                </a:solidFill>
              </a:rPr>
              <a:t>Choix de la forme de société</a:t>
            </a:r>
          </a:p>
          <a:p>
            <a:pPr algn="just">
              <a:buNone/>
            </a:pPr>
            <a:r>
              <a:rPr lang="fr-FR" sz="2800" dirty="0" smtClean="0">
                <a:solidFill>
                  <a:schemeClr val="accent3">
                    <a:lumMod val="75000"/>
                  </a:schemeClr>
                </a:solidFill>
              </a:rPr>
              <a:t>-Démarches de constitution : (Choix d’un nom commercial après obtention du certificat négatif)</a:t>
            </a:r>
          </a:p>
          <a:p>
            <a:pPr algn="just">
              <a:buNone/>
            </a:pPr>
            <a:r>
              <a:rPr lang="fr-FR" sz="2800" dirty="0" smtClean="0">
                <a:solidFill>
                  <a:schemeClr val="accent3">
                    <a:lumMod val="75000"/>
                  </a:schemeClr>
                </a:solidFill>
              </a:rPr>
              <a:t>1- Etablissement des statuts</a:t>
            </a:r>
          </a:p>
          <a:p>
            <a:pPr algn="just">
              <a:buNone/>
            </a:pPr>
            <a:r>
              <a:rPr lang="fr-FR" sz="2800" dirty="0" smtClean="0">
                <a:solidFill>
                  <a:schemeClr val="accent3">
                    <a:lumMod val="75000"/>
                  </a:schemeClr>
                </a:solidFill>
              </a:rPr>
              <a:t>2-Signature et accomplissement des formalités d’enregistrement </a:t>
            </a:r>
          </a:p>
          <a:p>
            <a:pPr algn="just">
              <a:buNone/>
            </a:pPr>
            <a:r>
              <a:rPr lang="fr-FR" sz="2800" dirty="0" smtClean="0">
                <a:solidFill>
                  <a:schemeClr val="accent3">
                    <a:lumMod val="75000"/>
                  </a:schemeClr>
                </a:solidFill>
              </a:rPr>
              <a:t>3- Inscription au Registre du commerce au TC du lieu du siège social de la société</a:t>
            </a:r>
          </a:p>
          <a:p>
            <a:pPr algn="just">
              <a:buNone/>
            </a:pPr>
            <a:r>
              <a:rPr lang="fr-FR" sz="2800" dirty="0" smtClean="0">
                <a:solidFill>
                  <a:schemeClr val="accent3">
                    <a:lumMod val="75000"/>
                  </a:schemeClr>
                </a:solidFill>
              </a:rPr>
              <a:t>4-Inscription à la TP et adhésion au régime fiscal (IS ou IR) et TVA</a:t>
            </a:r>
          </a:p>
          <a:p>
            <a:pPr algn="just">
              <a:buNone/>
            </a:pPr>
            <a:r>
              <a:rPr lang="fr-FR" sz="2800" dirty="0" smtClean="0">
                <a:solidFill>
                  <a:schemeClr val="accent3">
                    <a:lumMod val="75000"/>
                  </a:schemeClr>
                </a:solidFill>
              </a:rPr>
              <a:t>6- Publication de la constitution  dans un JAL et au BO</a:t>
            </a:r>
          </a:p>
          <a:p>
            <a:pPr algn="just">
              <a:buNone/>
            </a:pPr>
            <a:endParaRPr lang="fr-FR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FORMES DE SOCIETES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Sociétés commerciales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Sociétés civiles  (</a:t>
            </a:r>
            <a:r>
              <a:rPr lang="fr-FR" sz="2400" dirty="0" err="1" smtClean="0"/>
              <a:t>sté</a:t>
            </a:r>
            <a:r>
              <a:rPr lang="fr-FR" sz="2400" dirty="0" smtClean="0"/>
              <a:t> civile professionnelle (SCP); société civile immobilière</a:t>
            </a:r>
            <a:r>
              <a:rPr lang="fr-FR" dirty="0" smtClean="0"/>
              <a:t>)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Autres formes: </a:t>
            </a:r>
            <a:r>
              <a:rPr lang="fr-FR" sz="2400" dirty="0" smtClean="0"/>
              <a:t>Société d’économie mixte (SEM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721446" y="2937327"/>
            <a:ext cx="484632" cy="4753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vers le bas 4"/>
          <p:cNvSpPr/>
          <p:nvPr/>
        </p:nvSpPr>
        <p:spPr>
          <a:xfrm>
            <a:off x="4721446" y="4216409"/>
            <a:ext cx="4846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Contrat de société</a:t>
            </a:r>
            <a:endParaRPr lang="fr-F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dirty="0" err="1" smtClean="0"/>
              <a:t>Déf</a:t>
            </a:r>
            <a:r>
              <a:rPr lang="fr-FR" dirty="0" smtClean="0"/>
              <a:t> art. 982 du DOC (</a:t>
            </a:r>
            <a:r>
              <a:rPr lang="fr-FR" sz="2400" dirty="0" smtClean="0"/>
              <a:t>commune aux sociétés civiles et commerciales</a:t>
            </a:r>
            <a:r>
              <a:rPr lang="fr-FR" dirty="0" smtClean="0"/>
              <a:t>) </a:t>
            </a:r>
          </a:p>
          <a:p>
            <a:pPr>
              <a:buNone/>
            </a:pPr>
            <a:r>
              <a:rPr lang="fr-FR" dirty="0" smtClean="0"/>
              <a:t> « </a:t>
            </a:r>
            <a:r>
              <a:rPr lang="fr-FR" b="1" i="1" dirty="0" smtClean="0"/>
              <a:t>La société est un contrat par lequel deux ou plusieurs personnes mettent en commun leurs biens ou leur travail, ou tous les deux à la fois, en vue de partager le bénéfice qui pourra en résulter</a:t>
            </a:r>
            <a:r>
              <a:rPr lang="fr-FR" dirty="0" smtClean="0"/>
              <a:t> ». </a:t>
            </a:r>
          </a:p>
          <a:p>
            <a:pPr>
              <a:buNone/>
            </a:pPr>
            <a:r>
              <a:rPr lang="fr-FR" dirty="0" smtClean="0"/>
              <a:t>Exceptions récentes: Entreprise Individuelle / SARL à associé unique </a:t>
            </a:r>
          </a:p>
          <a:p>
            <a:pPr>
              <a:buNone/>
            </a:pPr>
            <a:endParaRPr lang="fr-FR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4"/>
                </a:solidFill>
              </a:rPr>
              <a:t>ELEMENTS CONTRACTUELS COMMUNS</a:t>
            </a:r>
            <a:endParaRPr lang="fr-FR" b="1" dirty="0">
              <a:solidFill>
                <a:schemeClr val="accent4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just">
              <a:buNone/>
            </a:pPr>
            <a:r>
              <a:rPr lang="fr-FR" dirty="0" smtClean="0"/>
              <a:t>=Conditions de formation du contrat: le consentement éclairé et exempté de tout vice; la capacité juridique des futurs associés; l’objet certain; la cause licite. </a:t>
            </a:r>
          </a:p>
          <a:p>
            <a:pPr algn="just">
              <a:buNone/>
            </a:pPr>
            <a:r>
              <a:rPr lang="fr-FR" dirty="0" smtClean="0"/>
              <a:t>- Article 987 DOC  «</a:t>
            </a:r>
            <a:r>
              <a:rPr lang="fr-FR" b="1" i="1" dirty="0" smtClean="0"/>
              <a:t>La société est parfaite par le consentement des parties sur la constitution de la société et sur les autres clauses du contrat, </a:t>
            </a:r>
            <a:r>
              <a:rPr lang="fr-FR" b="1" i="1" u="sng" dirty="0" smtClean="0"/>
              <a:t>sauf les cas dans lesquels la loi exige une forme spéciale</a:t>
            </a:r>
            <a:r>
              <a:rPr lang="fr-FR" b="1" i="1" dirty="0" smtClean="0"/>
              <a:t>…</a:t>
            </a:r>
            <a:r>
              <a:rPr lang="fr-FR" dirty="0" smtClean="0"/>
              <a:t> ». 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4"/>
                </a:solidFill>
              </a:rPr>
              <a:t>ELEMENTS CONTRACTUELS COMMUNS</a:t>
            </a:r>
            <a:endParaRPr lang="fr-FR" b="1" dirty="0">
              <a:solidFill>
                <a:schemeClr val="accent4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algn="ctr"/>
            <a:r>
              <a:rPr lang="fr-FR" b="1" dirty="0" smtClean="0">
                <a:solidFill>
                  <a:schemeClr val="accent4"/>
                </a:solidFill>
              </a:rPr>
              <a:t>CONSENTEMENT 1</a:t>
            </a:r>
          </a:p>
          <a:p>
            <a:pPr algn="just">
              <a:buNone/>
            </a:pPr>
            <a:r>
              <a:rPr lang="fr-FR" dirty="0" smtClean="0"/>
              <a:t>-Volonté de s’engager (pas une simple promesse)</a:t>
            </a:r>
          </a:p>
          <a:p>
            <a:pPr algn="just">
              <a:buNone/>
            </a:pPr>
            <a:r>
              <a:rPr lang="fr-FR" dirty="0" smtClean="0"/>
              <a:t>-Nullité du contrat de société en cas de vice(sauf SA et SARL) :</a:t>
            </a:r>
          </a:p>
          <a:p>
            <a:pPr algn="just">
              <a:buNone/>
            </a:pPr>
            <a:r>
              <a:rPr lang="fr-FR" dirty="0" smtClean="0"/>
              <a:t>1. Erreur = objet (sur la forme de la société, sur l’appréciation de l’apport)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algn="ctr"/>
            <a:r>
              <a:rPr lang="fr-FR" b="1" dirty="0" smtClean="0">
                <a:solidFill>
                  <a:schemeClr val="accent4"/>
                </a:solidFill>
              </a:rPr>
              <a:t>CONSENTEMENT 2</a:t>
            </a:r>
          </a:p>
          <a:p>
            <a:pPr algn="just">
              <a:buNone/>
            </a:pPr>
            <a:r>
              <a:rPr lang="fr-FR" dirty="0" smtClean="0"/>
              <a:t>2- Violence (physique ou morale) = sur la volonté d’un associé tel un état de  nécessité (ex veuve contrainte de contracter des garanties par beau père  sur fonds exploité en </a:t>
            </a:r>
            <a:r>
              <a:rPr lang="fr-FR" dirty="0" err="1" smtClean="0"/>
              <a:t>sté</a:t>
            </a:r>
            <a:r>
              <a:rPr lang="fr-FR" dirty="0" smtClean="0"/>
              <a:t> avec </a:t>
            </a:r>
            <a:r>
              <a:rPr lang="fr-FR" dirty="0" err="1" smtClean="0"/>
              <a:t>pbs</a:t>
            </a:r>
            <a:r>
              <a:rPr lang="fr-FR" dirty="0" smtClean="0"/>
              <a:t> fiscaux)</a:t>
            </a:r>
          </a:p>
          <a:p>
            <a:pPr algn="just">
              <a:buNone/>
            </a:pPr>
            <a:r>
              <a:rPr lang="fr-FR" dirty="0" smtClean="0"/>
              <a:t>3- Dol= manœuvre frauduleuse </a:t>
            </a:r>
          </a:p>
          <a:p>
            <a:pPr algn="just">
              <a:buNone/>
            </a:pPr>
            <a:endParaRPr lang="fr-FR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4"/>
                </a:solidFill>
              </a:rPr>
              <a:t>Capacité des associés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fr-FR" dirty="0" err="1" smtClean="0">
                <a:solidFill>
                  <a:schemeClr val="accent4">
                    <a:lumMod val="75000"/>
                  </a:schemeClr>
                </a:solidFill>
              </a:rPr>
              <a:t>Déf</a:t>
            </a:r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 : aptitude de participer à la vie juridique </a:t>
            </a:r>
          </a:p>
          <a:p>
            <a:pPr algn="just"/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Incapacités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4"/>
                </a:solidFill>
              </a:rPr>
              <a:t>Autres cas : Incompatibilités</a:t>
            </a:r>
            <a:endParaRPr lang="fr-FR" dirty="0">
              <a:solidFill>
                <a:schemeClr val="accent4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5720" y="3500438"/>
            <a:ext cx="4071966" cy="1071570"/>
          </a:xfrm>
          <a:prstGeom prst="wedge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4"/>
                </a:solidFill>
              </a:rPr>
              <a:t>Mineur = émancipation partielle ou totale/ Non émancipé intervention du représentant légal</a:t>
            </a:r>
            <a:endParaRPr lang="fr-FR" dirty="0">
              <a:solidFill>
                <a:schemeClr val="accent4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20" y="4929198"/>
            <a:ext cx="4071966" cy="1643074"/>
          </a:xfrm>
          <a:prstGeom prst="wedge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4"/>
                </a:solidFill>
              </a:rPr>
              <a:t>Majeur = Incapable : difficulté d’obtenir nullité de l’engagement (preuve)/ sous sauvegarde judiciaire (acte valable sauf mandat d’administrer ses biens)</a:t>
            </a:r>
            <a:endParaRPr lang="fr-FR" dirty="0">
              <a:solidFill>
                <a:schemeClr val="accent4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86314" y="2593404"/>
            <a:ext cx="4000528" cy="3571900"/>
          </a:xfrm>
          <a:prstGeom prst="wedge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4"/>
                </a:solidFill>
              </a:rPr>
              <a:t>-Exercices de certaines professions: libérales (avocats interdits d’exercer le commerce ou gérer des sociétés commerciales)</a:t>
            </a:r>
          </a:p>
          <a:p>
            <a:pPr algn="ctr"/>
            <a:r>
              <a:rPr lang="fr-FR" dirty="0" smtClean="0">
                <a:solidFill>
                  <a:schemeClr val="accent4"/>
                </a:solidFill>
              </a:rPr>
              <a:t>-Personnes morales= </a:t>
            </a:r>
            <a:r>
              <a:rPr lang="fr-FR" b="1" dirty="0" smtClean="0">
                <a:solidFill>
                  <a:schemeClr val="accent4"/>
                </a:solidFill>
              </a:rPr>
              <a:t>de </a:t>
            </a:r>
            <a:r>
              <a:rPr lang="fr-FR" b="1" dirty="0" err="1" smtClean="0">
                <a:solidFill>
                  <a:schemeClr val="accent4"/>
                </a:solidFill>
              </a:rPr>
              <a:t>dt</a:t>
            </a:r>
            <a:r>
              <a:rPr lang="fr-FR" b="1" dirty="0" smtClean="0">
                <a:solidFill>
                  <a:schemeClr val="accent4"/>
                </a:solidFill>
              </a:rPr>
              <a:t> privé </a:t>
            </a:r>
            <a:r>
              <a:rPr lang="fr-FR" dirty="0" smtClean="0">
                <a:solidFill>
                  <a:schemeClr val="accent4"/>
                </a:solidFill>
              </a:rPr>
              <a:t>(associations, syndicats, </a:t>
            </a:r>
            <a:r>
              <a:rPr lang="fr-FR" dirty="0" err="1" smtClean="0">
                <a:solidFill>
                  <a:schemeClr val="accent4"/>
                </a:solidFill>
              </a:rPr>
              <a:t>ttes</a:t>
            </a:r>
            <a:r>
              <a:rPr lang="fr-FR" dirty="0" smtClean="0">
                <a:solidFill>
                  <a:schemeClr val="accent4"/>
                </a:solidFill>
              </a:rPr>
              <a:t> sociétés ayant personnalité morale  à moins que cela implique des participations réciproques)</a:t>
            </a:r>
          </a:p>
          <a:p>
            <a:pPr algn="ctr"/>
            <a:r>
              <a:rPr lang="fr-FR" dirty="0" smtClean="0">
                <a:solidFill>
                  <a:schemeClr val="accent4"/>
                </a:solidFill>
              </a:rPr>
              <a:t>                                      = </a:t>
            </a:r>
            <a:r>
              <a:rPr lang="fr-FR" b="1" dirty="0" smtClean="0">
                <a:solidFill>
                  <a:schemeClr val="accent4"/>
                </a:solidFill>
              </a:rPr>
              <a:t>de </a:t>
            </a:r>
            <a:r>
              <a:rPr lang="fr-FR" b="1" dirty="0" err="1" smtClean="0">
                <a:solidFill>
                  <a:schemeClr val="accent4"/>
                </a:solidFill>
              </a:rPr>
              <a:t>dt</a:t>
            </a:r>
            <a:r>
              <a:rPr lang="fr-FR" b="1" dirty="0" smtClean="0">
                <a:solidFill>
                  <a:schemeClr val="accent4"/>
                </a:solidFill>
              </a:rPr>
              <a:t> public: </a:t>
            </a:r>
            <a:r>
              <a:rPr lang="fr-FR" dirty="0" smtClean="0">
                <a:solidFill>
                  <a:schemeClr val="accent4"/>
                </a:solidFill>
              </a:rPr>
              <a:t>Etat, </a:t>
            </a:r>
          </a:p>
          <a:p>
            <a:pPr algn="ctr"/>
            <a:r>
              <a:rPr lang="fr-FR" dirty="0" smtClean="0">
                <a:solidFill>
                  <a:schemeClr val="accent4"/>
                </a:solidFill>
              </a:rPr>
              <a:t>EP au m objet social; interdiction aux collectivités locales</a:t>
            </a:r>
            <a:endParaRPr lang="fr-FR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4"/>
                </a:solidFill>
              </a:rPr>
              <a:t>AUTRES ELEMENTS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sz="2000" b="1" dirty="0" smtClean="0">
                <a:solidFill>
                  <a:schemeClr val="accent4"/>
                </a:solidFill>
              </a:rPr>
              <a:t>OBJET</a:t>
            </a:r>
          </a:p>
          <a:p>
            <a:pPr algn="just">
              <a:buNone/>
            </a:pPr>
            <a:r>
              <a:rPr lang="fr-FR" sz="2000" b="1" dirty="0" smtClean="0">
                <a:solidFill>
                  <a:schemeClr val="accent4"/>
                </a:solidFill>
              </a:rPr>
              <a:t>L’objet social est le type d’activité exercée par la </a:t>
            </a:r>
            <a:r>
              <a:rPr lang="fr-FR" sz="2000" b="1" dirty="0" err="1" smtClean="0">
                <a:solidFill>
                  <a:schemeClr val="accent4"/>
                </a:solidFill>
              </a:rPr>
              <a:t>sté</a:t>
            </a:r>
            <a:r>
              <a:rPr lang="fr-FR" sz="2000" b="1" dirty="0" smtClean="0">
                <a:solidFill>
                  <a:schemeClr val="accent4"/>
                </a:solidFill>
              </a:rPr>
              <a:t> </a:t>
            </a:r>
          </a:p>
          <a:p>
            <a:pPr algn="just">
              <a:buNone/>
            </a:pPr>
            <a:endParaRPr lang="fr-FR" sz="2000" b="1" dirty="0" smtClean="0">
              <a:solidFill>
                <a:schemeClr val="accent4"/>
              </a:solidFill>
            </a:endParaRPr>
          </a:p>
          <a:p>
            <a:pPr algn="just">
              <a:buNone/>
            </a:pPr>
            <a:r>
              <a:rPr lang="fr-FR" sz="2000" b="1" dirty="0" smtClean="0">
                <a:solidFill>
                  <a:schemeClr val="accent4"/>
                </a:solidFill>
              </a:rPr>
              <a:t>A distinguer de l’intérêt social qui est l’ensemble des bénéfices retirés d’un acte passé par la </a:t>
            </a:r>
            <a:r>
              <a:rPr lang="fr-FR" sz="2000" b="1" dirty="0" err="1" smtClean="0">
                <a:solidFill>
                  <a:schemeClr val="accent4"/>
                </a:solidFill>
              </a:rPr>
              <a:t>sté</a:t>
            </a:r>
            <a:endParaRPr lang="fr-FR" sz="2000" b="1" dirty="0" smtClean="0">
              <a:solidFill>
                <a:schemeClr val="accent4"/>
              </a:solidFill>
            </a:endParaRPr>
          </a:p>
          <a:p>
            <a:pPr algn="just">
              <a:buNone/>
            </a:pPr>
            <a:r>
              <a:rPr lang="fr-FR" sz="2000" b="1" dirty="0" smtClean="0">
                <a:solidFill>
                  <a:schemeClr val="accent4"/>
                </a:solidFill>
              </a:rPr>
              <a:t>Critères: possible / licite (conforme à l’ordre public et textes en vigueur)</a:t>
            </a:r>
          </a:p>
          <a:p>
            <a:pPr algn="just">
              <a:buNone/>
            </a:pPr>
            <a:endParaRPr lang="fr-FR" sz="2000" b="1" dirty="0" smtClean="0">
              <a:solidFill>
                <a:schemeClr val="accent4"/>
              </a:solidFill>
            </a:endParaRPr>
          </a:p>
          <a:p>
            <a:pPr algn="just">
              <a:buNone/>
            </a:pPr>
            <a:r>
              <a:rPr lang="fr-FR" sz="2000" b="1" dirty="0" smtClean="0">
                <a:solidFill>
                  <a:schemeClr val="accent4"/>
                </a:solidFill>
              </a:rPr>
              <a:t>Détermination de l’objet dans les statuts </a:t>
            </a:r>
          </a:p>
          <a:p>
            <a:pPr algn="just">
              <a:buNone/>
            </a:pPr>
            <a:r>
              <a:rPr lang="fr-FR" sz="2000" b="1" dirty="0" smtClean="0">
                <a:solidFill>
                  <a:schemeClr val="accent4"/>
                </a:solidFill>
              </a:rPr>
              <a:t>Conséquences: Tout changement (extension par ex</a:t>
            </a:r>
            <a:r>
              <a:rPr lang="fr-FR" sz="1800" dirty="0" smtClean="0">
                <a:solidFill>
                  <a:schemeClr val="accent4"/>
                </a:solidFill>
              </a:rPr>
              <a:t> par modification statutaire)</a:t>
            </a:r>
          </a:p>
          <a:p>
            <a:pPr algn="just">
              <a:buNone/>
            </a:pPr>
            <a:endParaRPr lang="fr-FR" sz="1800" dirty="0" smtClean="0"/>
          </a:p>
          <a:p>
            <a:pPr algn="just">
              <a:buNone/>
            </a:pPr>
            <a:endParaRPr lang="fr-FR" sz="18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sz="2600" b="1" dirty="0" smtClean="0">
                <a:solidFill>
                  <a:schemeClr val="accent4"/>
                </a:solidFill>
              </a:rPr>
              <a:t>CAUSE</a:t>
            </a:r>
          </a:p>
          <a:p>
            <a:pPr>
              <a:buNone/>
            </a:pPr>
            <a:r>
              <a:rPr lang="fr-FR" sz="2600" b="1" dirty="0" smtClean="0">
                <a:solidFill>
                  <a:schemeClr val="accent4"/>
                </a:solidFill>
              </a:rPr>
              <a:t>La cause sociale est le motif pour lequel des associés ont convenu de s’associer dans le cadre d’une société</a:t>
            </a:r>
          </a:p>
          <a:p>
            <a:pPr>
              <a:buNone/>
            </a:pPr>
            <a:endParaRPr lang="fr-FR" sz="2600" b="1" dirty="0" smtClean="0"/>
          </a:p>
          <a:p>
            <a:pPr>
              <a:buNone/>
            </a:pPr>
            <a:endParaRPr lang="fr-FR" sz="2600" b="1" dirty="0" smtClean="0"/>
          </a:p>
          <a:p>
            <a:pPr>
              <a:buNone/>
            </a:pPr>
            <a:endParaRPr lang="fr-FR" sz="18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ELEMENTS CONTRACTUELS SPECIFIQUES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Char char="-"/>
            </a:pPr>
            <a:r>
              <a:rPr lang="fr-FR" dirty="0" smtClean="0">
                <a:solidFill>
                  <a:schemeClr val="accent2"/>
                </a:solidFill>
              </a:rPr>
              <a:t>Pluralité des associés (ou actionnaires)</a:t>
            </a:r>
          </a:p>
          <a:p>
            <a:pPr algn="ctr">
              <a:buFontTx/>
              <a:buChar char="-"/>
            </a:pPr>
            <a:r>
              <a:rPr lang="fr-FR" dirty="0" smtClean="0">
                <a:solidFill>
                  <a:schemeClr val="accent2"/>
                </a:solidFill>
              </a:rPr>
              <a:t>Apports</a:t>
            </a:r>
          </a:p>
          <a:p>
            <a:pPr algn="ctr">
              <a:buFontTx/>
              <a:buChar char="-"/>
            </a:pPr>
            <a:r>
              <a:rPr lang="fr-FR" dirty="0" smtClean="0">
                <a:solidFill>
                  <a:schemeClr val="accent2"/>
                </a:solidFill>
              </a:rPr>
              <a:t>Participation aux résultats d’exploitation</a:t>
            </a:r>
          </a:p>
          <a:p>
            <a:pPr algn="ctr">
              <a:buFontTx/>
              <a:buChar char="-"/>
            </a:pPr>
            <a:r>
              <a:rPr lang="fr-FR" dirty="0" smtClean="0">
                <a:solidFill>
                  <a:schemeClr val="accent2"/>
                </a:solidFill>
              </a:rPr>
              <a:t>L’affectio societatis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accent2"/>
                </a:solidFill>
              </a:rPr>
              <a:t>PLURALITE DES ASSOCIES</a:t>
            </a:r>
            <a:endParaRPr lang="fr-FR" sz="3200" b="1" dirty="0">
              <a:solidFill>
                <a:schemeClr val="accent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fr-FR" sz="2800" dirty="0" smtClean="0">
                <a:solidFill>
                  <a:schemeClr val="accent2"/>
                </a:solidFill>
              </a:rPr>
              <a:t>Principe : 2 associés et plus</a:t>
            </a:r>
          </a:p>
          <a:p>
            <a:pPr algn="just"/>
            <a:r>
              <a:rPr lang="fr-FR" sz="2800" dirty="0" smtClean="0">
                <a:solidFill>
                  <a:schemeClr val="accent2"/>
                </a:solidFill>
              </a:rPr>
              <a:t>Exception: EU, SARL à AU, SAS</a:t>
            </a:r>
          </a:p>
          <a:p>
            <a:pPr algn="just"/>
            <a:r>
              <a:rPr lang="fr-FR" sz="2800" dirty="0" smtClean="0">
                <a:solidFill>
                  <a:schemeClr val="accent2"/>
                </a:solidFill>
              </a:rPr>
              <a:t>Détermination par la loi du nombre des associés (SA avec APE, SA sans APE)</a:t>
            </a:r>
          </a:p>
          <a:p>
            <a:pPr algn="just"/>
            <a:r>
              <a:rPr lang="fr-FR" sz="2800" dirty="0" smtClean="0">
                <a:solidFill>
                  <a:schemeClr val="accent2"/>
                </a:solidFill>
              </a:rPr>
              <a:t>Conditions de qualification: volonté de s’associer; faire un apport en bonne et due forme; participation aux bénéfices et le cas échéant aux pertes</a:t>
            </a:r>
          </a:p>
          <a:p>
            <a:pPr algn="just"/>
            <a:endParaRPr lang="fr-FR" sz="2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983</TotalTime>
  <Words>879</Words>
  <Application>Microsoft Office PowerPoint</Application>
  <PresentationFormat>Affichage à l'écran (4:3)</PresentationFormat>
  <Paragraphs>91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Wingdings 3</vt:lpstr>
      <vt:lpstr>Brin</vt:lpstr>
      <vt:lpstr> DROIT DES SOCIETES </vt:lpstr>
      <vt:lpstr>FORMES DE SOCIETES</vt:lpstr>
      <vt:lpstr>Contrat de société</vt:lpstr>
      <vt:lpstr>ELEMENTS CONTRACTUELS COMMUNS</vt:lpstr>
      <vt:lpstr>ELEMENTS CONTRACTUELS COMMUNS</vt:lpstr>
      <vt:lpstr>Capacité des associés</vt:lpstr>
      <vt:lpstr>AUTRES ELEMENTS</vt:lpstr>
      <vt:lpstr>ELEMENTS CONTRACTUELS SPECIFIQUES</vt:lpstr>
      <vt:lpstr>PLURALITE DES ASSOCIES</vt:lpstr>
      <vt:lpstr>APPORTS</vt:lpstr>
      <vt:lpstr>APPORT EN NUMERAIRE</vt:lpstr>
      <vt:lpstr>APPORT EN INDUSTRIE</vt:lpstr>
      <vt:lpstr>APPORT EN NATURE</vt:lpstr>
      <vt:lpstr>APPORT EN NATURE</vt:lpstr>
      <vt:lpstr>AFFECTIO SOCIETATIS</vt:lpstr>
      <vt:lpstr>ETAPES DE FORMATION D’UNE SOCIETE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DROIT DES SOCIETES</dc:title>
  <dc:creator>SAMSUNG</dc:creator>
  <cp:lastModifiedBy>Utilisateur Windows</cp:lastModifiedBy>
  <cp:revision>144</cp:revision>
  <dcterms:created xsi:type="dcterms:W3CDTF">2014-03-30T23:05:50Z</dcterms:created>
  <dcterms:modified xsi:type="dcterms:W3CDTF">2020-08-20T01:13:34Z</dcterms:modified>
</cp:coreProperties>
</file>