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0"/>
  </p:notesMasterIdLst>
  <p:sldIdLst>
    <p:sldId id="313" r:id="rId2"/>
    <p:sldId id="337" r:id="rId3"/>
    <p:sldId id="257" r:id="rId4"/>
    <p:sldId id="258" r:id="rId5"/>
    <p:sldId id="279" r:id="rId6"/>
    <p:sldId id="314" r:id="rId7"/>
    <p:sldId id="315" r:id="rId8"/>
    <p:sldId id="338" r:id="rId9"/>
    <p:sldId id="339" r:id="rId10"/>
    <p:sldId id="318" r:id="rId11"/>
    <p:sldId id="281" r:id="rId12"/>
    <p:sldId id="282" r:id="rId13"/>
    <p:sldId id="261" r:id="rId14"/>
    <p:sldId id="316" r:id="rId15"/>
    <p:sldId id="317" r:id="rId16"/>
    <p:sldId id="283" r:id="rId17"/>
    <p:sldId id="319" r:id="rId18"/>
    <p:sldId id="320" r:id="rId19"/>
    <p:sldId id="262" r:id="rId20"/>
    <p:sldId id="321" r:id="rId21"/>
    <p:sldId id="340" r:id="rId22"/>
    <p:sldId id="341" r:id="rId23"/>
    <p:sldId id="342" r:id="rId24"/>
    <p:sldId id="343" r:id="rId25"/>
    <p:sldId id="344" r:id="rId26"/>
    <p:sldId id="345" r:id="rId27"/>
    <p:sldId id="346" r:id="rId28"/>
    <p:sldId id="347" r:id="rId29"/>
    <p:sldId id="352" r:id="rId30"/>
    <p:sldId id="353" r:id="rId31"/>
    <p:sldId id="357" r:id="rId32"/>
    <p:sldId id="354" r:id="rId33"/>
    <p:sldId id="355" r:id="rId34"/>
    <p:sldId id="356" r:id="rId35"/>
    <p:sldId id="348" r:id="rId36"/>
    <p:sldId id="349" r:id="rId37"/>
    <p:sldId id="350" r:id="rId38"/>
    <p:sldId id="351" r:id="rId3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10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167BD3-3D88-496A-90A6-DF451D4610B4}" type="datetimeFigureOut">
              <a:rPr lang="fr-FR" smtClean="0"/>
              <a:t>06/03/2020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222788-0EDB-427B-973F-E9134B83F1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4855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961D330-534C-4849-892A-DC4A646F9A48}" type="datetimeFigureOut">
              <a:rPr lang="fr-FR" smtClean="0"/>
              <a:t>06/03/2020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71AE04B-5B86-41F3-8613-14258C12D8C8}" type="slidenum">
              <a:rPr lang="fr-FR" smtClean="0"/>
              <a:t>‹N°›</a:t>
            </a:fld>
            <a:endParaRPr lang="fr-FR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1D330-534C-4849-892A-DC4A646F9A48}" type="datetimeFigureOut">
              <a:rPr lang="fr-FR" smtClean="0"/>
              <a:t>06/03/2020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AE04B-5B86-41F3-8613-14258C12D8C8}" type="slidenum">
              <a:rPr lang="fr-FR" smtClean="0"/>
              <a:t>‹N°›</a:t>
            </a:fld>
            <a:endParaRPr lang="fr-FR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1D330-534C-4849-892A-DC4A646F9A48}" type="datetimeFigureOut">
              <a:rPr lang="fr-FR" smtClean="0"/>
              <a:t>06/03/2020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AE04B-5B86-41F3-8613-14258C12D8C8}" type="slidenum">
              <a:rPr lang="fr-FR" smtClean="0"/>
              <a:t>‹N°›</a:t>
            </a:fld>
            <a:endParaRPr lang="fr-FR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1D330-534C-4849-892A-DC4A646F9A48}" type="datetimeFigureOut">
              <a:rPr lang="fr-FR" smtClean="0"/>
              <a:t>06/03/2020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AE04B-5B86-41F3-8613-14258C12D8C8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1D330-534C-4849-892A-DC4A646F9A48}" type="datetimeFigureOut">
              <a:rPr lang="fr-FR" smtClean="0"/>
              <a:t>06/03/2020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AE04B-5B86-41F3-8613-14258C12D8C8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1D330-534C-4849-892A-DC4A646F9A48}" type="datetimeFigureOut">
              <a:rPr lang="fr-FR" smtClean="0"/>
              <a:t>06/03/2020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AE04B-5B86-41F3-8613-14258C12D8C8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1D330-534C-4849-892A-DC4A646F9A48}" type="datetimeFigureOut">
              <a:rPr lang="fr-FR" smtClean="0"/>
              <a:t>06/03/2020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AE04B-5B86-41F3-8613-14258C12D8C8}" type="slidenum">
              <a:rPr lang="fr-FR" smtClean="0"/>
              <a:t>‹N°›</a:t>
            </a:fld>
            <a:endParaRPr lang="fr-FR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1D330-534C-4849-892A-DC4A646F9A48}" type="datetimeFigureOut">
              <a:rPr lang="fr-FR" smtClean="0"/>
              <a:t>06/03/2020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AE04B-5B86-41F3-8613-14258C12D8C8}" type="slidenum">
              <a:rPr lang="fr-FR" smtClean="0"/>
              <a:t>‹N°›</a:t>
            </a:fld>
            <a:endParaRPr lang="fr-FR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1D330-534C-4849-892A-DC4A646F9A48}" type="datetimeFigureOut">
              <a:rPr lang="fr-FR" smtClean="0"/>
              <a:t>06/03/2020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AE04B-5B86-41F3-8613-14258C12D8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1D330-534C-4849-892A-DC4A646F9A48}" type="datetimeFigureOut">
              <a:rPr lang="fr-FR" smtClean="0"/>
              <a:t>06/03/2020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AE04B-5B86-41F3-8613-14258C12D8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1D330-534C-4849-892A-DC4A646F9A48}" type="datetimeFigureOut">
              <a:rPr lang="fr-FR" smtClean="0"/>
              <a:t>06/03/2020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AE04B-5B86-41F3-8613-14258C12D8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961D330-534C-4849-892A-DC4A646F9A48}" type="datetimeFigureOut">
              <a:rPr lang="fr-FR" smtClean="0"/>
              <a:t>06/03/2020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71AE04B-5B86-41F3-8613-14258C12D8C8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_Microsoft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_Microsoft_Word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_Microsoft_Word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51520" y="1387737"/>
            <a:ext cx="8640960" cy="1731982"/>
          </a:xfrm>
        </p:spPr>
        <p:txBody>
          <a:bodyPr/>
          <a:lstStyle/>
          <a:p>
            <a:r>
              <a:rPr lang="fr-FR" sz="6000" b="1" dirty="0">
                <a:cs typeface="Times New Roman" pitchFamily="18" charset="0"/>
              </a:rPr>
              <a:t>Finance et Comptabilité</a:t>
            </a:r>
            <a:endParaRPr lang="fr-FR" sz="6600" b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5536" y="3767862"/>
            <a:ext cx="8280920" cy="1752600"/>
          </a:xfrm>
        </p:spPr>
        <p:txBody>
          <a:bodyPr>
            <a:normAutofit/>
          </a:bodyPr>
          <a:lstStyle/>
          <a:p>
            <a:r>
              <a:rPr lang="fr-FR" sz="5400" b="1" dirty="0">
                <a:solidFill>
                  <a:schemeClr val="bg1"/>
                </a:solidFill>
                <a:cs typeface="Times New Roman" pitchFamily="18" charset="0"/>
              </a:rPr>
              <a:t>Compte </a:t>
            </a:r>
            <a:r>
              <a:rPr lang="fr-FR" sz="5400" b="1" dirty="0" smtClean="0">
                <a:solidFill>
                  <a:schemeClr val="bg1"/>
                </a:solidFill>
                <a:cs typeface="Times New Roman" pitchFamily="18" charset="0"/>
              </a:rPr>
              <a:t>de Produits et Charges</a:t>
            </a:r>
            <a:endParaRPr lang="fr-FR" sz="5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33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79512" y="2244005"/>
            <a:ext cx="8712969" cy="4209331"/>
          </a:xfrm>
        </p:spPr>
        <p:txBody>
          <a:bodyPr/>
          <a:lstStyle/>
          <a:p>
            <a:pPr marL="0" indent="0" algn="ctr">
              <a:buNone/>
            </a:pPr>
            <a:r>
              <a:rPr lang="fr-FR" sz="4000" b="1" dirty="0" smtClean="0">
                <a:solidFill>
                  <a:srgbClr val="C00000"/>
                </a:solidFill>
              </a:rPr>
              <a:t>Remarque</a:t>
            </a:r>
            <a:endParaRPr lang="fr-FR" sz="40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fr-FR" sz="3200" dirty="0">
                <a:solidFill>
                  <a:schemeClr val="tx1"/>
                </a:solidFill>
              </a:rPr>
              <a:t>Les comptes de gestion ne présentent jamais un </a:t>
            </a:r>
            <a:r>
              <a:rPr lang="fr-FR" sz="3200" b="1" dirty="0">
                <a:solidFill>
                  <a:srgbClr val="FF0000"/>
                </a:solidFill>
              </a:rPr>
              <a:t>solde initial</a:t>
            </a:r>
            <a:r>
              <a:rPr lang="fr-FR" sz="3200" dirty="0">
                <a:solidFill>
                  <a:schemeClr val="tx1"/>
                </a:solidFill>
              </a:rPr>
              <a:t> car chaque exercice comptable est indépendant de l’autre c’est-à-dire chaque exercice comptable a ses propres charges et produits.</a:t>
            </a: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72008" y="718566"/>
            <a:ext cx="8964488" cy="1054250"/>
          </a:xfrm>
        </p:spPr>
        <p:txBody>
          <a:bodyPr/>
          <a:lstStyle/>
          <a:p>
            <a:r>
              <a:rPr lang="fr-FR" sz="4400" b="1" dirty="0" smtClean="0"/>
              <a:t>Notion de charges et de produits</a:t>
            </a:r>
            <a:endParaRPr lang="fr-FR" sz="4400" b="1" dirty="0"/>
          </a:p>
        </p:txBody>
      </p:sp>
    </p:spTree>
    <p:extLst>
      <p:ext uri="{BB962C8B-B14F-4D97-AF65-F5344CB8AC3E}">
        <p14:creationId xmlns:p14="http://schemas.microsoft.com/office/powerpoint/2010/main" val="13280140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2204864"/>
            <a:ext cx="9036495" cy="51125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4000" b="1" dirty="0" smtClean="0">
                <a:solidFill>
                  <a:srgbClr val="C00000"/>
                </a:solidFill>
              </a:rPr>
              <a:t>Il </a:t>
            </a:r>
            <a:r>
              <a:rPr lang="fr-FR" sz="4000" b="1" dirty="0">
                <a:solidFill>
                  <a:srgbClr val="C00000"/>
                </a:solidFill>
              </a:rPr>
              <a:t>faut distinguer </a:t>
            </a:r>
            <a:r>
              <a:rPr lang="fr-FR" sz="4000" b="1" dirty="0" smtClean="0">
                <a:solidFill>
                  <a:srgbClr val="C00000"/>
                </a:solidFill>
              </a:rPr>
              <a:t>entre :</a:t>
            </a:r>
          </a:p>
          <a:p>
            <a:pPr marL="0" indent="0">
              <a:buNone/>
            </a:pPr>
            <a:r>
              <a:rPr lang="fr-FR" sz="3600" dirty="0" smtClean="0">
                <a:solidFill>
                  <a:schemeClr val="tx1"/>
                </a:solidFill>
              </a:rPr>
              <a:t>-</a:t>
            </a:r>
            <a:r>
              <a:rPr lang="fr-FR" sz="3600" dirty="0">
                <a:solidFill>
                  <a:schemeClr val="tx1"/>
                </a:solidFill>
              </a:rPr>
              <a:t>L</a:t>
            </a:r>
            <a:r>
              <a:rPr lang="fr-FR" sz="3600" dirty="0" smtClean="0">
                <a:solidFill>
                  <a:schemeClr val="tx1"/>
                </a:solidFill>
              </a:rPr>
              <a:t>es </a:t>
            </a:r>
            <a:r>
              <a:rPr lang="fr-FR" sz="3600" dirty="0">
                <a:solidFill>
                  <a:schemeClr val="tx1"/>
                </a:solidFill>
              </a:rPr>
              <a:t>charges et les produits </a:t>
            </a:r>
            <a:r>
              <a:rPr lang="fr-FR" sz="3600" dirty="0" smtClean="0">
                <a:solidFill>
                  <a:schemeClr val="tx1"/>
                </a:solidFill>
              </a:rPr>
              <a:t>qui </a:t>
            </a:r>
            <a:r>
              <a:rPr lang="fr-FR" sz="3600" dirty="0">
                <a:solidFill>
                  <a:schemeClr val="tx1"/>
                </a:solidFill>
              </a:rPr>
              <a:t>relèvent de l’activité </a:t>
            </a:r>
            <a:r>
              <a:rPr lang="fr-FR" sz="3600" b="1" dirty="0">
                <a:solidFill>
                  <a:srgbClr val="FF0000"/>
                </a:solidFill>
              </a:rPr>
              <a:t>normale</a:t>
            </a:r>
            <a:r>
              <a:rPr lang="fr-FR" sz="3600" dirty="0">
                <a:solidFill>
                  <a:schemeClr val="tx1"/>
                </a:solidFill>
              </a:rPr>
              <a:t> de l’entreprise (ce sont les charges et les produits courants</a:t>
            </a:r>
            <a:r>
              <a:rPr lang="fr-FR" sz="3600" dirty="0" smtClean="0">
                <a:solidFill>
                  <a:schemeClr val="tx1"/>
                </a:solidFill>
              </a:rPr>
              <a:t>)</a:t>
            </a:r>
          </a:p>
          <a:p>
            <a:pPr marL="0" indent="0">
              <a:buNone/>
            </a:pPr>
            <a:r>
              <a:rPr lang="fr-FR" sz="3600" dirty="0">
                <a:solidFill>
                  <a:schemeClr val="tx1"/>
                </a:solidFill>
              </a:rPr>
              <a:t>-Les charges et les produits</a:t>
            </a:r>
            <a:r>
              <a:rPr lang="fr-FR" sz="3600" dirty="0" smtClean="0">
                <a:solidFill>
                  <a:schemeClr val="tx1"/>
                </a:solidFill>
              </a:rPr>
              <a:t> qui </a:t>
            </a:r>
            <a:r>
              <a:rPr lang="fr-FR" sz="3600" dirty="0">
                <a:solidFill>
                  <a:schemeClr val="tx1"/>
                </a:solidFill>
              </a:rPr>
              <a:t>relèvent d’opérations </a:t>
            </a:r>
            <a:r>
              <a:rPr lang="fr-FR" sz="3600" b="1" dirty="0">
                <a:solidFill>
                  <a:srgbClr val="FF0000"/>
                </a:solidFill>
              </a:rPr>
              <a:t>exceptionnelles</a:t>
            </a:r>
            <a:r>
              <a:rPr lang="fr-FR" sz="3600" dirty="0">
                <a:solidFill>
                  <a:schemeClr val="tx1"/>
                </a:solidFill>
              </a:rPr>
              <a:t> (ce sont les charges et les produits non courants).</a:t>
            </a:r>
          </a:p>
          <a:p>
            <a:pPr marL="0" indent="0" algn="ctr">
              <a:buNone/>
            </a:pPr>
            <a:endParaRPr lang="fr-FR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fr-FR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fr-FR" b="1" u="sng" dirty="0" smtClean="0">
              <a:solidFill>
                <a:schemeClr val="tx1"/>
              </a:solidFill>
            </a:endParaRP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-108520" y="718566"/>
            <a:ext cx="9433048" cy="1054250"/>
          </a:xfrm>
        </p:spPr>
        <p:txBody>
          <a:bodyPr/>
          <a:lstStyle/>
          <a:p>
            <a:r>
              <a:rPr lang="fr-FR" sz="4400" b="1" dirty="0" smtClean="0"/>
              <a:t>Analyse des charges et des produits</a:t>
            </a:r>
            <a:endParaRPr lang="fr-FR" sz="4400" b="1" dirty="0"/>
          </a:p>
        </p:txBody>
      </p:sp>
    </p:spTree>
    <p:extLst>
      <p:ext uri="{BB962C8B-B14F-4D97-AF65-F5344CB8AC3E}">
        <p14:creationId xmlns:p14="http://schemas.microsoft.com/office/powerpoint/2010/main" val="149935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2132856"/>
            <a:ext cx="9143999" cy="4725144"/>
          </a:xfrm>
        </p:spPr>
        <p:txBody>
          <a:bodyPr/>
          <a:lstStyle/>
          <a:p>
            <a:pPr marL="0" indent="0" algn="ctr">
              <a:buNone/>
            </a:pPr>
            <a:r>
              <a:rPr lang="fr-FR" sz="4000" b="1" dirty="0" smtClean="0">
                <a:solidFill>
                  <a:srgbClr val="C00000"/>
                </a:solidFill>
              </a:rPr>
              <a:t>Eléments courants</a:t>
            </a:r>
          </a:p>
          <a:p>
            <a:pPr marL="0" indent="0" algn="ctr">
              <a:buNone/>
            </a:pPr>
            <a:r>
              <a:rPr lang="fr-FR" sz="4000" dirty="0">
                <a:solidFill>
                  <a:schemeClr val="tx1"/>
                </a:solidFill>
              </a:rPr>
              <a:t>Les charges et les produits courants comprennent ceux relatifs au </a:t>
            </a:r>
            <a:r>
              <a:rPr lang="fr-FR" sz="4000" b="1" dirty="0">
                <a:solidFill>
                  <a:srgbClr val="FF0000"/>
                </a:solidFill>
              </a:rPr>
              <a:t>cycle d’exploitation</a:t>
            </a:r>
            <a:r>
              <a:rPr lang="fr-FR" sz="4000" dirty="0">
                <a:solidFill>
                  <a:schemeClr val="tx1"/>
                </a:solidFill>
              </a:rPr>
              <a:t> (activité habituelle) et ceux relatifs au </a:t>
            </a:r>
            <a:r>
              <a:rPr lang="fr-FR" sz="4000" b="1" dirty="0">
                <a:solidFill>
                  <a:srgbClr val="FF0000"/>
                </a:solidFill>
              </a:rPr>
              <a:t>cycle financier</a:t>
            </a:r>
            <a:r>
              <a:rPr lang="fr-FR" sz="4000" dirty="0">
                <a:solidFill>
                  <a:schemeClr val="tx1"/>
                </a:solidFill>
              </a:rPr>
              <a:t> (activité financière).</a:t>
            </a:r>
          </a:p>
          <a:p>
            <a:pPr marL="0" indent="0" algn="ctr">
              <a:buNone/>
            </a:pPr>
            <a:endParaRPr lang="fr-FR" sz="4000" b="1" dirty="0" smtClean="0">
              <a:solidFill>
                <a:schemeClr val="tx1"/>
              </a:solidFill>
            </a:endParaRP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72008" y="718566"/>
            <a:ext cx="8964488" cy="1054250"/>
          </a:xfrm>
        </p:spPr>
        <p:txBody>
          <a:bodyPr/>
          <a:lstStyle/>
          <a:p>
            <a:r>
              <a:rPr lang="fr-FR" sz="4400" b="1" dirty="0" smtClean="0"/>
              <a:t>Notion de charges et de produits</a:t>
            </a:r>
            <a:endParaRPr lang="fr-FR" sz="4400" b="1" dirty="0"/>
          </a:p>
        </p:txBody>
      </p:sp>
    </p:spTree>
    <p:extLst>
      <p:ext uri="{BB962C8B-B14F-4D97-AF65-F5344CB8AC3E}">
        <p14:creationId xmlns:p14="http://schemas.microsoft.com/office/powerpoint/2010/main" val="393198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1988840"/>
            <a:ext cx="8928992" cy="48245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4000" b="1" dirty="0" smtClean="0">
                <a:solidFill>
                  <a:srgbClr val="C00000"/>
                </a:solidFill>
              </a:rPr>
              <a:t>Charges et produits courants</a:t>
            </a:r>
          </a:p>
        </p:txBody>
      </p:sp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397749"/>
              </p:ext>
            </p:extLst>
          </p:nvPr>
        </p:nvGraphicFramePr>
        <p:xfrm>
          <a:off x="539553" y="2708920"/>
          <a:ext cx="8424935" cy="40343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Document" r:id="rId3" imgW="5990497" imgH="3170986" progId="Word.Document.12">
                  <p:embed/>
                </p:oleObj>
              </mc:Choice>
              <mc:Fallback>
                <p:oleObj name="Document" r:id="rId3" imgW="5990497" imgH="317098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9553" y="2708920"/>
                        <a:ext cx="8424935" cy="40343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72008" y="718566"/>
            <a:ext cx="8964488" cy="1054250"/>
          </a:xfrm>
        </p:spPr>
        <p:txBody>
          <a:bodyPr/>
          <a:lstStyle/>
          <a:p>
            <a:r>
              <a:rPr lang="fr-FR" sz="4400" b="1" dirty="0" smtClean="0"/>
              <a:t>Notion de charges et de produits</a:t>
            </a:r>
            <a:endParaRPr lang="fr-FR" sz="4400" b="1" dirty="0"/>
          </a:p>
        </p:txBody>
      </p:sp>
    </p:spTree>
    <p:extLst>
      <p:ext uri="{BB962C8B-B14F-4D97-AF65-F5344CB8AC3E}">
        <p14:creationId xmlns:p14="http://schemas.microsoft.com/office/powerpoint/2010/main" val="367960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2132856"/>
            <a:ext cx="9036495" cy="4608512"/>
          </a:xfrm>
        </p:spPr>
        <p:txBody>
          <a:bodyPr/>
          <a:lstStyle/>
          <a:p>
            <a:pPr marL="0" indent="0" algn="ctr">
              <a:buNone/>
            </a:pPr>
            <a:r>
              <a:rPr lang="fr-FR" sz="4000" b="1" dirty="0" smtClean="0">
                <a:solidFill>
                  <a:srgbClr val="C00000"/>
                </a:solidFill>
              </a:rPr>
              <a:t>Eléments non courants</a:t>
            </a:r>
          </a:p>
          <a:p>
            <a:pPr marL="0" indent="0" algn="ctr">
              <a:buNone/>
            </a:pPr>
            <a:r>
              <a:rPr lang="fr-FR" sz="4000" dirty="0">
                <a:solidFill>
                  <a:schemeClr val="tx1"/>
                </a:solidFill>
              </a:rPr>
              <a:t>Les charges et les produits non courants comprennent ceux qui ne relèvent pas de l’activité ordinaire de l’entreprise et qui ont un </a:t>
            </a:r>
            <a:r>
              <a:rPr lang="fr-FR" sz="4000" b="1" dirty="0">
                <a:solidFill>
                  <a:srgbClr val="FF0000"/>
                </a:solidFill>
              </a:rPr>
              <a:t>caractère exceptionnel</a:t>
            </a:r>
            <a:r>
              <a:rPr lang="fr-FR" sz="4000" dirty="0">
                <a:solidFill>
                  <a:schemeClr val="tx1"/>
                </a:solidFill>
              </a:rPr>
              <a:t>.</a:t>
            </a:r>
          </a:p>
          <a:p>
            <a:pPr marL="0" indent="0" algn="ctr">
              <a:buNone/>
            </a:pPr>
            <a:endParaRPr lang="fr-FR" sz="4000" b="1" dirty="0" smtClean="0">
              <a:solidFill>
                <a:schemeClr val="tx1"/>
              </a:solidFill>
            </a:endParaRP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72008" y="718566"/>
            <a:ext cx="8964488" cy="1054250"/>
          </a:xfrm>
        </p:spPr>
        <p:txBody>
          <a:bodyPr/>
          <a:lstStyle/>
          <a:p>
            <a:r>
              <a:rPr lang="fr-FR" sz="4400" b="1" dirty="0" smtClean="0"/>
              <a:t>Notion de charges et de produits</a:t>
            </a:r>
            <a:endParaRPr lang="fr-FR" sz="4400" b="1" dirty="0"/>
          </a:p>
        </p:txBody>
      </p:sp>
    </p:spTree>
    <p:extLst>
      <p:ext uri="{BB962C8B-B14F-4D97-AF65-F5344CB8AC3E}">
        <p14:creationId xmlns:p14="http://schemas.microsoft.com/office/powerpoint/2010/main" val="365657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2060848"/>
            <a:ext cx="8712968" cy="48245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4000" b="1" dirty="0" smtClean="0">
                <a:solidFill>
                  <a:srgbClr val="C00000"/>
                </a:solidFill>
              </a:rPr>
              <a:t>Charges et produits non courants</a:t>
            </a:r>
          </a:p>
          <a:p>
            <a:pPr marL="0" indent="0" algn="ctr">
              <a:buNone/>
            </a:pPr>
            <a:endParaRPr lang="fr-FR" sz="4400" b="1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fr-FR" sz="44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9235037"/>
              </p:ext>
            </p:extLst>
          </p:nvPr>
        </p:nvGraphicFramePr>
        <p:xfrm>
          <a:off x="539552" y="2924944"/>
          <a:ext cx="8208912" cy="33007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Document" r:id="rId3" imgW="5961526" imgH="1705017" progId="Word.Document.12">
                  <p:embed/>
                </p:oleObj>
              </mc:Choice>
              <mc:Fallback>
                <p:oleObj name="Document" r:id="rId3" imgW="5961526" imgH="170501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9552" y="2924944"/>
                        <a:ext cx="8208912" cy="33007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72008" y="718566"/>
            <a:ext cx="8964488" cy="1054250"/>
          </a:xfrm>
        </p:spPr>
        <p:txBody>
          <a:bodyPr/>
          <a:lstStyle/>
          <a:p>
            <a:r>
              <a:rPr lang="fr-FR" sz="4400" b="1" dirty="0" smtClean="0"/>
              <a:t>Notion de charges et de produits</a:t>
            </a:r>
            <a:endParaRPr lang="fr-FR" sz="4400" b="1" dirty="0"/>
          </a:p>
        </p:txBody>
      </p:sp>
    </p:spTree>
    <p:extLst>
      <p:ext uri="{BB962C8B-B14F-4D97-AF65-F5344CB8AC3E}">
        <p14:creationId xmlns:p14="http://schemas.microsoft.com/office/powerpoint/2010/main" val="280205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2204864"/>
            <a:ext cx="8784976" cy="45365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4000" b="1" dirty="0" smtClean="0">
                <a:solidFill>
                  <a:srgbClr val="C00000"/>
                </a:solidFill>
              </a:rPr>
              <a:t>Composantes du résultat</a:t>
            </a:r>
            <a:endParaRPr lang="fr-FR" sz="40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fr-FR" sz="2800" dirty="0">
                <a:solidFill>
                  <a:schemeClr val="tx1"/>
                </a:solidFill>
              </a:rPr>
              <a:t>Le résultat est la différence entre le total des produits et le total des </a:t>
            </a:r>
            <a:r>
              <a:rPr lang="fr-FR" sz="2800" dirty="0" smtClean="0">
                <a:solidFill>
                  <a:schemeClr val="tx1"/>
                </a:solidFill>
              </a:rPr>
              <a:t>charges</a:t>
            </a:r>
          </a:p>
          <a:p>
            <a:pPr marL="0" indent="0" algn="ctr">
              <a:buNone/>
            </a:pPr>
            <a:r>
              <a:rPr lang="fr-FR" sz="2800" b="1" dirty="0">
                <a:solidFill>
                  <a:srgbClr val="FF0000"/>
                </a:solidFill>
              </a:rPr>
              <a:t>Résultat net = Total Produits – Total Charges	</a:t>
            </a:r>
            <a:endParaRPr lang="fr-FR" sz="28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sz="2800" dirty="0" smtClean="0">
                <a:solidFill>
                  <a:schemeClr val="tx1"/>
                </a:solidFill>
              </a:rPr>
              <a:t>-Si Total </a:t>
            </a:r>
            <a:r>
              <a:rPr lang="fr-FR" sz="2800" dirty="0">
                <a:solidFill>
                  <a:schemeClr val="tx1"/>
                </a:solidFill>
              </a:rPr>
              <a:t>Produits </a:t>
            </a:r>
            <a:r>
              <a:rPr lang="fr-FR" sz="2800" b="1" dirty="0">
                <a:solidFill>
                  <a:schemeClr val="tx1"/>
                </a:solidFill>
              </a:rPr>
              <a:t>&gt;</a:t>
            </a:r>
            <a:r>
              <a:rPr lang="fr-FR" sz="2800" dirty="0">
                <a:solidFill>
                  <a:schemeClr val="tx1"/>
                </a:solidFill>
              </a:rPr>
              <a:t> Total Charges </a:t>
            </a:r>
            <a:r>
              <a:rPr lang="fr-FR" sz="2800" dirty="0" smtClean="0">
                <a:solidFill>
                  <a:schemeClr val="tx1"/>
                </a:solidFill>
              </a:rPr>
              <a:t>:</a:t>
            </a:r>
          </a:p>
          <a:p>
            <a:pPr marL="0" indent="0" algn="ctr">
              <a:buNone/>
            </a:pPr>
            <a:r>
              <a:rPr lang="fr-FR" sz="2800" dirty="0">
                <a:solidFill>
                  <a:schemeClr val="tx1"/>
                </a:solidFill>
              </a:rPr>
              <a:t>L</a:t>
            </a:r>
            <a:r>
              <a:rPr lang="fr-FR" sz="2800" dirty="0" smtClean="0">
                <a:solidFill>
                  <a:schemeClr val="tx1"/>
                </a:solidFill>
              </a:rPr>
              <a:t>e résultat est un</a:t>
            </a:r>
            <a:r>
              <a:rPr lang="fr-FR" sz="2800" b="1" dirty="0" smtClean="0">
                <a:solidFill>
                  <a:schemeClr val="tx1"/>
                </a:solidFill>
              </a:rPr>
              <a:t> </a:t>
            </a:r>
            <a:r>
              <a:rPr lang="fr-FR" sz="2800" b="1" dirty="0" smtClean="0">
                <a:solidFill>
                  <a:srgbClr val="FF0000"/>
                </a:solidFill>
              </a:rPr>
              <a:t>Bénéfice</a:t>
            </a:r>
            <a:endParaRPr lang="fr-FR" sz="2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sz="2800" dirty="0" smtClean="0">
                <a:solidFill>
                  <a:schemeClr val="tx1"/>
                </a:solidFill>
              </a:rPr>
              <a:t>-</a:t>
            </a:r>
            <a:r>
              <a:rPr lang="fr-FR" sz="2800" dirty="0">
                <a:solidFill>
                  <a:schemeClr val="tx1"/>
                </a:solidFill>
              </a:rPr>
              <a:t>Si Total Produits </a:t>
            </a:r>
            <a:r>
              <a:rPr lang="fr-FR" sz="2800" b="1" dirty="0">
                <a:solidFill>
                  <a:schemeClr val="tx1"/>
                </a:solidFill>
              </a:rPr>
              <a:t>&lt;</a:t>
            </a:r>
            <a:r>
              <a:rPr lang="fr-FR" sz="2800" dirty="0">
                <a:solidFill>
                  <a:schemeClr val="tx1"/>
                </a:solidFill>
              </a:rPr>
              <a:t> Total Charges </a:t>
            </a:r>
            <a:r>
              <a:rPr lang="fr-FR" sz="2800" dirty="0" smtClean="0">
                <a:solidFill>
                  <a:schemeClr val="tx1"/>
                </a:solidFill>
              </a:rPr>
              <a:t>:</a:t>
            </a:r>
          </a:p>
          <a:p>
            <a:pPr marL="0" indent="0" algn="ctr">
              <a:buNone/>
            </a:pPr>
            <a:r>
              <a:rPr lang="fr-FR" sz="2800" dirty="0" smtClean="0">
                <a:solidFill>
                  <a:schemeClr val="tx1"/>
                </a:solidFill>
              </a:rPr>
              <a:t>Le résultat est une </a:t>
            </a:r>
            <a:r>
              <a:rPr lang="fr-FR" sz="2800" b="1" dirty="0" smtClean="0">
                <a:solidFill>
                  <a:srgbClr val="FF0000"/>
                </a:solidFill>
              </a:rPr>
              <a:t>Perte</a:t>
            </a:r>
            <a:endParaRPr lang="fr-FR" sz="28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fr-FR" sz="2800" dirty="0">
              <a:solidFill>
                <a:schemeClr val="tx1"/>
              </a:solidFill>
            </a:endParaRP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72008" y="718566"/>
            <a:ext cx="8964488" cy="1054250"/>
          </a:xfrm>
        </p:spPr>
        <p:txBody>
          <a:bodyPr/>
          <a:lstStyle/>
          <a:p>
            <a:r>
              <a:rPr lang="fr-FR" sz="4400" b="1" dirty="0" smtClean="0"/>
              <a:t>Détermination des résultats</a:t>
            </a:r>
            <a:endParaRPr lang="fr-FR" sz="4400" b="1" dirty="0"/>
          </a:p>
        </p:txBody>
      </p:sp>
    </p:spTree>
    <p:extLst>
      <p:ext uri="{BB962C8B-B14F-4D97-AF65-F5344CB8AC3E}">
        <p14:creationId xmlns:p14="http://schemas.microsoft.com/office/powerpoint/2010/main" val="17763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2132856"/>
            <a:ext cx="8784976" cy="4536504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fr-FR" sz="4400" b="1" dirty="0">
                <a:solidFill>
                  <a:srgbClr val="C00000"/>
                </a:solidFill>
              </a:rPr>
              <a:t>Composantes du résultat</a:t>
            </a:r>
            <a:endParaRPr lang="fr-FR" sz="43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fr-FR" sz="3200" dirty="0">
                <a:solidFill>
                  <a:schemeClr val="tx1"/>
                </a:solidFill>
              </a:rPr>
              <a:t>Le plan comptable </a:t>
            </a:r>
            <a:r>
              <a:rPr lang="fr-FR" sz="3200" dirty="0" smtClean="0">
                <a:solidFill>
                  <a:schemeClr val="tx1"/>
                </a:solidFill>
              </a:rPr>
              <a:t>marocain prévoit </a:t>
            </a:r>
            <a:r>
              <a:rPr lang="fr-FR" sz="3200" dirty="0">
                <a:solidFill>
                  <a:schemeClr val="tx1"/>
                </a:solidFill>
              </a:rPr>
              <a:t>la possibilité de déterminer le résultat par étapes successives correspondant aux niveaux d’analyse de charges </a:t>
            </a:r>
            <a:r>
              <a:rPr lang="fr-FR" sz="3200" dirty="0" smtClean="0">
                <a:solidFill>
                  <a:schemeClr val="tx1"/>
                </a:solidFill>
              </a:rPr>
              <a:t>et </a:t>
            </a:r>
            <a:r>
              <a:rPr lang="fr-FR" sz="3200" dirty="0">
                <a:solidFill>
                  <a:schemeClr val="tx1"/>
                </a:solidFill>
              </a:rPr>
              <a:t>de </a:t>
            </a:r>
            <a:r>
              <a:rPr lang="fr-FR" sz="3200" dirty="0" smtClean="0">
                <a:solidFill>
                  <a:schemeClr val="tx1"/>
                </a:solidFill>
              </a:rPr>
              <a:t>produits :</a:t>
            </a:r>
          </a:p>
          <a:p>
            <a:pPr marL="0" indent="0">
              <a:buNone/>
            </a:pPr>
            <a:r>
              <a:rPr lang="fr-FR" sz="3200" dirty="0" smtClean="0">
                <a:solidFill>
                  <a:schemeClr val="tx1"/>
                </a:solidFill>
              </a:rPr>
              <a:t>-Niveau exploitation	 	Résultat d’exploitation</a:t>
            </a:r>
          </a:p>
          <a:p>
            <a:pPr marL="0" indent="0">
              <a:buNone/>
            </a:pPr>
            <a:r>
              <a:rPr lang="fr-FR" sz="3200" dirty="0" smtClean="0">
                <a:solidFill>
                  <a:schemeClr val="tx1"/>
                </a:solidFill>
              </a:rPr>
              <a:t>-Niveau financier		Résultat financier</a:t>
            </a:r>
          </a:p>
          <a:p>
            <a:pPr marL="0" indent="0">
              <a:buNone/>
            </a:pPr>
            <a:r>
              <a:rPr lang="fr-FR" sz="3200" dirty="0" smtClean="0">
                <a:solidFill>
                  <a:schemeClr val="tx1"/>
                </a:solidFill>
              </a:rPr>
              <a:t>-Niveau non courant	 	Résultat non courant</a:t>
            </a:r>
            <a:endParaRPr lang="fr-FR" sz="3200" dirty="0">
              <a:solidFill>
                <a:schemeClr val="tx1"/>
              </a:solidFill>
            </a:endParaRPr>
          </a:p>
        </p:txBody>
      </p:sp>
      <p:sp>
        <p:nvSpPr>
          <p:cNvPr id="4" name="Flèche droite 3"/>
          <p:cNvSpPr/>
          <p:nvPr/>
        </p:nvSpPr>
        <p:spPr>
          <a:xfrm>
            <a:off x="3923928" y="4916183"/>
            <a:ext cx="936104" cy="241009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5" name="Flèche droite 4"/>
          <p:cNvSpPr/>
          <p:nvPr/>
        </p:nvSpPr>
        <p:spPr>
          <a:xfrm>
            <a:off x="3419872" y="5492247"/>
            <a:ext cx="1440160" cy="241009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6" name="Flèche droite 5"/>
          <p:cNvSpPr/>
          <p:nvPr/>
        </p:nvSpPr>
        <p:spPr>
          <a:xfrm>
            <a:off x="3923928" y="6021288"/>
            <a:ext cx="936104" cy="241009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72008" y="718566"/>
            <a:ext cx="8964488" cy="1054250"/>
          </a:xfrm>
        </p:spPr>
        <p:txBody>
          <a:bodyPr/>
          <a:lstStyle/>
          <a:p>
            <a:r>
              <a:rPr lang="fr-FR" sz="4400" b="1" dirty="0" smtClean="0"/>
              <a:t>Détermination des résultats</a:t>
            </a:r>
            <a:endParaRPr lang="fr-FR" sz="4400" b="1" dirty="0"/>
          </a:p>
        </p:txBody>
      </p:sp>
    </p:spTree>
    <p:extLst>
      <p:ext uri="{BB962C8B-B14F-4D97-AF65-F5344CB8AC3E}">
        <p14:creationId xmlns:p14="http://schemas.microsoft.com/office/powerpoint/2010/main" val="307318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2060848"/>
            <a:ext cx="9252520" cy="53285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4000" b="1" dirty="0" smtClean="0">
                <a:solidFill>
                  <a:srgbClr val="C00000"/>
                </a:solidFill>
              </a:rPr>
              <a:t>Résultats intermédiaires</a:t>
            </a:r>
          </a:p>
          <a:p>
            <a:pPr marL="0" indent="0">
              <a:buNone/>
            </a:pPr>
            <a:r>
              <a:rPr lang="fr-FR" b="1" u="sng" dirty="0" smtClean="0">
                <a:solidFill>
                  <a:schemeClr val="tx1"/>
                </a:solidFill>
              </a:rPr>
              <a:t>Niveau courant :</a:t>
            </a:r>
          </a:p>
          <a:p>
            <a:pPr marL="0" indent="0">
              <a:buNone/>
            </a:pPr>
            <a:r>
              <a:rPr lang="fr-FR" sz="1800" b="1" dirty="0" smtClean="0">
                <a:solidFill>
                  <a:schemeClr val="tx1"/>
                </a:solidFill>
              </a:rPr>
              <a:t>Résultat </a:t>
            </a:r>
            <a:r>
              <a:rPr lang="fr-FR" sz="1800" b="1" dirty="0">
                <a:solidFill>
                  <a:schemeClr val="tx1"/>
                </a:solidFill>
              </a:rPr>
              <a:t>d’exploitation (81)  = Produits d’exploitation (71) – Charges d’exploitation (61)</a:t>
            </a:r>
            <a:endParaRPr lang="fr-FR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r-FR" sz="1800" b="1" dirty="0">
                <a:solidFill>
                  <a:schemeClr val="tx1"/>
                </a:solidFill>
              </a:rPr>
              <a:t>Résultat financier (</a:t>
            </a:r>
            <a:r>
              <a:rPr lang="fr-FR" sz="1800" b="1" dirty="0" smtClean="0">
                <a:solidFill>
                  <a:schemeClr val="tx1"/>
                </a:solidFill>
              </a:rPr>
              <a:t>83</a:t>
            </a:r>
            <a:r>
              <a:rPr lang="fr-FR" sz="1800" b="1" dirty="0">
                <a:solidFill>
                  <a:schemeClr val="tx1"/>
                </a:solidFill>
              </a:rPr>
              <a:t>) = Produits financiers (73)  –  Charges financières (63)</a:t>
            </a:r>
            <a:endParaRPr lang="fr-FR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r-FR" sz="1800" b="1" dirty="0">
                <a:solidFill>
                  <a:schemeClr val="tx1"/>
                </a:solidFill>
              </a:rPr>
              <a:t>Résultat courant (84) = Résultat d’exploitation (81) + Résultat financier (</a:t>
            </a:r>
            <a:r>
              <a:rPr lang="fr-FR" sz="1800" b="1" dirty="0" smtClean="0">
                <a:solidFill>
                  <a:schemeClr val="tx1"/>
                </a:solidFill>
              </a:rPr>
              <a:t>83)</a:t>
            </a:r>
          </a:p>
          <a:p>
            <a:pPr marL="0" indent="0">
              <a:buNone/>
            </a:pPr>
            <a:r>
              <a:rPr lang="fr-FR" b="1" u="sng" dirty="0" smtClean="0">
                <a:solidFill>
                  <a:schemeClr val="tx1"/>
                </a:solidFill>
              </a:rPr>
              <a:t>Niveau non courant </a:t>
            </a:r>
            <a:r>
              <a:rPr lang="fr-FR" b="1" u="sng" dirty="0">
                <a:solidFill>
                  <a:schemeClr val="tx1"/>
                </a:solidFill>
              </a:rPr>
              <a:t>:</a:t>
            </a:r>
          </a:p>
          <a:p>
            <a:pPr marL="0" indent="0">
              <a:buNone/>
            </a:pPr>
            <a:r>
              <a:rPr lang="fr-FR" sz="1800" b="1" dirty="0">
                <a:solidFill>
                  <a:schemeClr val="tx1"/>
                </a:solidFill>
              </a:rPr>
              <a:t>Résultat </a:t>
            </a:r>
            <a:r>
              <a:rPr lang="fr-FR" sz="1800" b="1" dirty="0" smtClean="0">
                <a:solidFill>
                  <a:schemeClr val="tx1"/>
                </a:solidFill>
              </a:rPr>
              <a:t>non courant </a:t>
            </a:r>
            <a:r>
              <a:rPr lang="fr-FR" sz="1800" b="1" dirty="0">
                <a:solidFill>
                  <a:schemeClr val="tx1"/>
                </a:solidFill>
              </a:rPr>
              <a:t>(</a:t>
            </a:r>
            <a:r>
              <a:rPr lang="fr-FR" sz="1800" b="1" dirty="0" smtClean="0">
                <a:solidFill>
                  <a:schemeClr val="tx1"/>
                </a:solidFill>
              </a:rPr>
              <a:t>85)  </a:t>
            </a:r>
            <a:r>
              <a:rPr lang="fr-FR" sz="1800" b="1" dirty="0">
                <a:solidFill>
                  <a:schemeClr val="tx1"/>
                </a:solidFill>
              </a:rPr>
              <a:t>= Produits </a:t>
            </a:r>
            <a:r>
              <a:rPr lang="fr-FR" sz="1800" b="1" dirty="0" smtClean="0">
                <a:solidFill>
                  <a:schemeClr val="tx1"/>
                </a:solidFill>
              </a:rPr>
              <a:t>non courants </a:t>
            </a:r>
            <a:r>
              <a:rPr lang="fr-FR" sz="1800" b="1" dirty="0">
                <a:solidFill>
                  <a:schemeClr val="tx1"/>
                </a:solidFill>
              </a:rPr>
              <a:t>(</a:t>
            </a:r>
            <a:r>
              <a:rPr lang="fr-FR" sz="1800" b="1" dirty="0" smtClean="0">
                <a:solidFill>
                  <a:schemeClr val="tx1"/>
                </a:solidFill>
              </a:rPr>
              <a:t>75) </a:t>
            </a:r>
            <a:r>
              <a:rPr lang="fr-FR" sz="1800" b="1" dirty="0">
                <a:solidFill>
                  <a:schemeClr val="tx1"/>
                </a:solidFill>
              </a:rPr>
              <a:t>– Charges </a:t>
            </a:r>
            <a:r>
              <a:rPr lang="fr-FR" sz="1800" b="1" dirty="0" smtClean="0">
                <a:solidFill>
                  <a:schemeClr val="tx1"/>
                </a:solidFill>
              </a:rPr>
              <a:t>non courantes </a:t>
            </a:r>
            <a:r>
              <a:rPr lang="fr-FR" sz="1800" b="1" dirty="0">
                <a:solidFill>
                  <a:schemeClr val="tx1"/>
                </a:solidFill>
              </a:rPr>
              <a:t>(</a:t>
            </a:r>
            <a:r>
              <a:rPr lang="fr-FR" sz="1800" b="1" dirty="0" smtClean="0">
                <a:solidFill>
                  <a:schemeClr val="tx1"/>
                </a:solidFill>
              </a:rPr>
              <a:t>65)</a:t>
            </a:r>
            <a:endParaRPr lang="fr-FR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r-FR" b="1" u="sng" dirty="0" smtClean="0">
                <a:solidFill>
                  <a:schemeClr val="tx1"/>
                </a:solidFill>
              </a:rPr>
              <a:t>Niveau global :</a:t>
            </a:r>
            <a:endParaRPr lang="fr-FR" b="1" u="sng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r-FR" sz="1800" b="1" dirty="0">
                <a:solidFill>
                  <a:schemeClr val="tx1"/>
                </a:solidFill>
              </a:rPr>
              <a:t>Résultat avant impôt (86) = Résultat courant (84) + Résultat non courant (85)</a:t>
            </a:r>
            <a:endParaRPr lang="fr-FR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r-FR" sz="1800" b="1" dirty="0">
                <a:solidFill>
                  <a:schemeClr val="tx1"/>
                </a:solidFill>
              </a:rPr>
              <a:t>Résultat après impôt (88) = Résultat avant impôt (86) – Impôt sur le résultat (67</a:t>
            </a:r>
            <a:r>
              <a:rPr lang="fr-FR" sz="1800" b="1" dirty="0" smtClean="0">
                <a:solidFill>
                  <a:schemeClr val="tx1"/>
                </a:solidFill>
              </a:rPr>
              <a:t>)</a:t>
            </a:r>
          </a:p>
          <a:p>
            <a:pPr marL="0" indent="0">
              <a:buNone/>
            </a:pPr>
            <a:r>
              <a:rPr lang="fr-FR" sz="1800" b="1" dirty="0">
                <a:solidFill>
                  <a:schemeClr val="tx1"/>
                </a:solidFill>
              </a:rPr>
              <a:t>Le résultat après impôt (88) est, au même temps, le résultat net (119) figurant au bilan</a:t>
            </a:r>
            <a:r>
              <a:rPr lang="fr-FR" sz="1800" b="1" dirty="0" smtClean="0">
                <a:solidFill>
                  <a:schemeClr val="tx1"/>
                </a:solidFill>
              </a:rPr>
              <a:t>.</a:t>
            </a:r>
            <a:endParaRPr lang="fr-FR" sz="18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fr-FR" sz="44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fr-FR" sz="2800" dirty="0">
              <a:solidFill>
                <a:schemeClr val="tx1"/>
              </a:solidFill>
            </a:endParaRPr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72008" y="718566"/>
            <a:ext cx="8964488" cy="1054250"/>
          </a:xfrm>
        </p:spPr>
        <p:txBody>
          <a:bodyPr/>
          <a:lstStyle/>
          <a:p>
            <a:r>
              <a:rPr lang="fr-FR" sz="4400" b="1" dirty="0" smtClean="0"/>
              <a:t>Détermination des résultats</a:t>
            </a:r>
            <a:endParaRPr lang="fr-FR" sz="4400" b="1" dirty="0"/>
          </a:p>
        </p:txBody>
      </p:sp>
    </p:spTree>
    <p:extLst>
      <p:ext uri="{BB962C8B-B14F-4D97-AF65-F5344CB8AC3E}">
        <p14:creationId xmlns:p14="http://schemas.microsoft.com/office/powerpoint/2010/main" val="339839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0101856"/>
              </p:ext>
            </p:extLst>
          </p:nvPr>
        </p:nvGraphicFramePr>
        <p:xfrm>
          <a:off x="179512" y="2132856"/>
          <a:ext cx="8784976" cy="48245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" name="Document" r:id="rId3" imgW="5937987" imgH="4422388" progId="Word.Document.12">
                  <p:embed/>
                </p:oleObj>
              </mc:Choice>
              <mc:Fallback>
                <p:oleObj name="Document" r:id="rId3" imgW="5937987" imgH="442238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9512" y="2132856"/>
                        <a:ext cx="8784976" cy="48245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72008" y="718566"/>
            <a:ext cx="8964488" cy="1054250"/>
          </a:xfrm>
        </p:spPr>
        <p:txBody>
          <a:bodyPr/>
          <a:lstStyle/>
          <a:p>
            <a:r>
              <a:rPr lang="fr-FR" sz="4400" b="1" dirty="0" smtClean="0"/>
              <a:t>Présentation de CPC</a:t>
            </a:r>
            <a:endParaRPr lang="fr-FR" sz="4400" b="1" dirty="0"/>
          </a:p>
        </p:txBody>
      </p:sp>
    </p:spTree>
    <p:extLst>
      <p:ext uri="{BB962C8B-B14F-4D97-AF65-F5344CB8AC3E}">
        <p14:creationId xmlns:p14="http://schemas.microsoft.com/office/powerpoint/2010/main" val="295898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68580" indent="0" algn="ctr">
              <a:buNone/>
            </a:pPr>
            <a:endParaRPr lang="fr-FR" sz="4000" dirty="0" smtClean="0">
              <a:cs typeface="Times New Roman" pitchFamily="18" charset="0"/>
            </a:endParaRPr>
          </a:p>
          <a:p>
            <a:pPr marL="68580" indent="0" algn="ctr">
              <a:buNone/>
            </a:pPr>
            <a:endParaRPr lang="fr-FR" sz="4000" dirty="0">
              <a:cs typeface="Times New Roman" pitchFamily="18" charset="0"/>
            </a:endParaRPr>
          </a:p>
          <a:p>
            <a:pPr marL="68580" indent="0" algn="ctr">
              <a:buNone/>
            </a:pPr>
            <a:endParaRPr lang="fr-FR" sz="4000" dirty="0">
              <a:cs typeface="Times New Roman" pitchFamily="18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800" b="1" dirty="0" smtClean="0">
                <a:latin typeface="Book Antiqua" pitchFamily="18" charset="0"/>
                <a:cs typeface="Times New Roman" pitchFamily="18" charset="0"/>
              </a:rPr>
              <a:t>SOMMAIRE</a:t>
            </a:r>
            <a:endParaRPr lang="fr-FR" sz="4800" b="1" dirty="0">
              <a:latin typeface="Book Antiqua" pitchFamily="18" charset="0"/>
              <a:cs typeface="Times New Roman" pitchFamily="18" charset="0"/>
            </a:endParaRPr>
          </a:p>
        </p:txBody>
      </p:sp>
      <p:sp>
        <p:nvSpPr>
          <p:cNvPr id="5" name="Espace réservé du contenu 1"/>
          <p:cNvSpPr txBox="1">
            <a:spLocks/>
          </p:cNvSpPr>
          <p:nvPr/>
        </p:nvSpPr>
        <p:spPr>
          <a:xfrm>
            <a:off x="251521" y="2132856"/>
            <a:ext cx="8712967" cy="460851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3600" b="1" dirty="0" smtClean="0"/>
              <a:t> Notion de charges et de produits</a:t>
            </a:r>
          </a:p>
          <a:p>
            <a:pPr marL="72000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3600" b="1" dirty="0" smtClean="0"/>
              <a:t>-Définition de charges</a:t>
            </a:r>
          </a:p>
          <a:p>
            <a:pPr marL="72000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3600" b="1" dirty="0" smtClean="0"/>
              <a:t>-Définition de produits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3600" b="1" dirty="0" smtClean="0"/>
              <a:t> Analyse des charges et des produits</a:t>
            </a:r>
          </a:p>
          <a:p>
            <a:pPr marL="72000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3600" b="1" dirty="0" smtClean="0"/>
              <a:t>-Eléments courants</a:t>
            </a:r>
          </a:p>
          <a:p>
            <a:pPr marL="72000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3600" b="1" dirty="0" smtClean="0"/>
              <a:t>-Eléments non courants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3600" b="1" dirty="0"/>
              <a:t> </a:t>
            </a:r>
            <a:r>
              <a:rPr lang="fr-FR" sz="3600" b="1" dirty="0" smtClean="0"/>
              <a:t>Détermination des résultats</a:t>
            </a:r>
          </a:p>
          <a:p>
            <a:pPr marL="72000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3600" b="1" dirty="0" smtClean="0"/>
              <a:t>-Composantes du résultat</a:t>
            </a:r>
          </a:p>
          <a:p>
            <a:pPr marL="72000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3600" b="1" dirty="0" smtClean="0"/>
              <a:t>-Présentation du CPC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fr-FR" sz="3600" b="1" dirty="0"/>
          </a:p>
        </p:txBody>
      </p:sp>
    </p:spTree>
    <p:extLst>
      <p:ext uri="{BB962C8B-B14F-4D97-AF65-F5344CB8AC3E}">
        <p14:creationId xmlns:p14="http://schemas.microsoft.com/office/powerpoint/2010/main" val="31502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51520" y="2060848"/>
            <a:ext cx="8640959" cy="482453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fr-FR" sz="4000" b="1" dirty="0" smtClean="0">
                <a:solidFill>
                  <a:srgbClr val="C00000"/>
                </a:solidFill>
              </a:rPr>
              <a:t>Remarque</a:t>
            </a:r>
            <a:endParaRPr lang="fr-FR" sz="40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fr-FR" sz="3200" dirty="0">
                <a:solidFill>
                  <a:schemeClr val="tx1"/>
                </a:solidFill>
              </a:rPr>
              <a:t>Pour calculer le montant des postes Achats revendus de marchandises ou Achats consommés de matières et fournitures, il faut tenir compte de la variation des stocks.</a:t>
            </a:r>
          </a:p>
          <a:p>
            <a:pPr marL="0" indent="0" algn="ctr">
              <a:buNone/>
            </a:pPr>
            <a:r>
              <a:rPr lang="en-US" sz="2800" b="1" dirty="0">
                <a:solidFill>
                  <a:srgbClr val="C00000"/>
                </a:solidFill>
              </a:rPr>
              <a:t>Variation de stock = Stock final  –  Stock initial</a:t>
            </a:r>
            <a:endParaRPr lang="fr-FR" sz="28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fr-FR" sz="2800" b="1" dirty="0">
                <a:solidFill>
                  <a:schemeClr val="tx1"/>
                </a:solidFill>
              </a:rPr>
              <a:t>611-Achats revendus de </a:t>
            </a:r>
            <a:r>
              <a:rPr lang="fr-FR" sz="2800" b="1" dirty="0" err="1">
                <a:solidFill>
                  <a:schemeClr val="tx1"/>
                </a:solidFill>
              </a:rPr>
              <a:t>M</a:t>
            </a:r>
            <a:r>
              <a:rPr lang="fr-FR" sz="2800" b="1" baseline="30000" dirty="0" err="1">
                <a:solidFill>
                  <a:schemeClr val="tx1"/>
                </a:solidFill>
              </a:rPr>
              <a:t>ses</a:t>
            </a:r>
            <a:r>
              <a:rPr lang="fr-FR" sz="2800" b="1" dirty="0">
                <a:solidFill>
                  <a:schemeClr val="tx1"/>
                </a:solidFill>
              </a:rPr>
              <a:t> = Achats de M</a:t>
            </a:r>
            <a:r>
              <a:rPr lang="fr-FR" sz="2800" b="1" baseline="30000" dirty="0">
                <a:solidFill>
                  <a:schemeClr val="tx1"/>
                </a:solidFill>
              </a:rPr>
              <a:t>SES</a:t>
            </a:r>
            <a:r>
              <a:rPr lang="fr-FR" sz="2800" b="1" dirty="0">
                <a:solidFill>
                  <a:schemeClr val="tx1"/>
                </a:solidFill>
              </a:rPr>
              <a:t>  – Variation de stocks de </a:t>
            </a:r>
            <a:r>
              <a:rPr lang="fr-FR" sz="2800" b="1" dirty="0" err="1">
                <a:solidFill>
                  <a:schemeClr val="tx1"/>
                </a:solidFill>
              </a:rPr>
              <a:t>M</a:t>
            </a:r>
            <a:r>
              <a:rPr lang="fr-FR" sz="2800" b="1" baseline="30000" dirty="0" err="1">
                <a:solidFill>
                  <a:schemeClr val="tx1"/>
                </a:solidFill>
              </a:rPr>
              <a:t>ses</a:t>
            </a:r>
            <a:endParaRPr lang="fr-FR" sz="28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fr-FR" sz="2800" b="1" dirty="0">
                <a:solidFill>
                  <a:schemeClr val="tx1"/>
                </a:solidFill>
              </a:rPr>
              <a:t>612-Achats consommés de M.F = Achats de M.F  – Variation de stocks  de M.F</a:t>
            </a:r>
            <a:endParaRPr lang="fr-FR" sz="2800" dirty="0">
              <a:solidFill>
                <a:schemeClr val="tx1"/>
              </a:solidFill>
            </a:endParaRP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72008" y="718566"/>
            <a:ext cx="8964488" cy="1054250"/>
          </a:xfrm>
        </p:spPr>
        <p:txBody>
          <a:bodyPr/>
          <a:lstStyle/>
          <a:p>
            <a:r>
              <a:rPr lang="fr-FR" sz="4400" b="1" dirty="0" smtClean="0"/>
              <a:t>Présentation de CPC</a:t>
            </a:r>
            <a:endParaRPr lang="fr-FR" sz="4400" b="1" dirty="0"/>
          </a:p>
        </p:txBody>
      </p:sp>
    </p:spTree>
    <p:extLst>
      <p:ext uri="{BB962C8B-B14F-4D97-AF65-F5344CB8AC3E}">
        <p14:creationId xmlns:p14="http://schemas.microsoft.com/office/powerpoint/2010/main" val="307909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" y="836712"/>
            <a:ext cx="9139365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374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8544" y="620688"/>
            <a:ext cx="9640569" cy="597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660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09233" y="1052736"/>
            <a:ext cx="10659302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733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6228" y="764704"/>
            <a:ext cx="10609853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367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3" y="908050"/>
            <a:ext cx="8791575" cy="542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003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7886" y="692696"/>
            <a:ext cx="9598000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208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4307" y="764704"/>
            <a:ext cx="9848084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514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642" y="764704"/>
            <a:ext cx="9606936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79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36712"/>
            <a:ext cx="8973865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243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1" y="2276872"/>
            <a:ext cx="8762607" cy="42484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4000" b="1" dirty="0">
                <a:solidFill>
                  <a:srgbClr val="C00000"/>
                </a:solidFill>
              </a:rPr>
              <a:t>Définition de </a:t>
            </a:r>
            <a:r>
              <a:rPr lang="fr-FR" sz="4000" b="1" dirty="0" smtClean="0">
                <a:solidFill>
                  <a:srgbClr val="C00000"/>
                </a:solidFill>
              </a:rPr>
              <a:t>CPC</a:t>
            </a:r>
            <a:endParaRPr lang="fr-FR" sz="4000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fr-FR" sz="3200" dirty="0">
                <a:solidFill>
                  <a:schemeClr val="tx1"/>
                </a:solidFill>
              </a:rPr>
              <a:t>Le CPC est un état de synthèse qui permet de </a:t>
            </a:r>
            <a:r>
              <a:rPr lang="fr-FR" sz="3200" dirty="0" smtClean="0">
                <a:solidFill>
                  <a:schemeClr val="tx1"/>
                </a:solidFill>
              </a:rPr>
              <a:t>regrouper </a:t>
            </a:r>
            <a:r>
              <a:rPr lang="fr-FR" sz="3200" dirty="0">
                <a:solidFill>
                  <a:schemeClr val="tx1"/>
                </a:solidFill>
              </a:rPr>
              <a:t>les comptes de </a:t>
            </a:r>
            <a:r>
              <a:rPr lang="fr-FR" sz="3200" dirty="0" smtClean="0">
                <a:solidFill>
                  <a:schemeClr val="tx1"/>
                </a:solidFill>
              </a:rPr>
              <a:t>produits et de charges pour </a:t>
            </a:r>
            <a:r>
              <a:rPr lang="fr-FR" sz="3200" dirty="0">
                <a:solidFill>
                  <a:schemeClr val="tx1"/>
                </a:solidFill>
              </a:rPr>
              <a:t>déterminer le résultat net de </a:t>
            </a:r>
            <a:r>
              <a:rPr lang="fr-FR" sz="3200" dirty="0" smtClean="0">
                <a:solidFill>
                  <a:schemeClr val="tx1"/>
                </a:solidFill>
              </a:rPr>
              <a:t>l’exercice.</a:t>
            </a:r>
            <a:endParaRPr lang="fr-FR" sz="3200" dirty="0">
              <a:solidFill>
                <a:schemeClr val="tx1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008" y="718566"/>
            <a:ext cx="8964488" cy="1054250"/>
          </a:xfrm>
        </p:spPr>
        <p:txBody>
          <a:bodyPr/>
          <a:lstStyle/>
          <a:p>
            <a:r>
              <a:rPr lang="fr-FR" sz="4400" b="1" dirty="0" smtClean="0"/>
              <a:t>Notion de charges et de produits</a:t>
            </a:r>
            <a:endParaRPr lang="fr-FR" sz="4400" b="1" dirty="0"/>
          </a:p>
        </p:txBody>
      </p:sp>
    </p:spTree>
    <p:extLst>
      <p:ext uri="{BB962C8B-B14F-4D97-AF65-F5344CB8AC3E}">
        <p14:creationId xmlns:p14="http://schemas.microsoft.com/office/powerpoint/2010/main" val="6048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629" y="764704"/>
            <a:ext cx="9285149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457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7920880" cy="6297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913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3043" y="764704"/>
            <a:ext cx="9217043" cy="5668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909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65" y="980728"/>
            <a:ext cx="9163870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162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1944" y="836712"/>
            <a:ext cx="9225944" cy="5520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592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93" y="764704"/>
            <a:ext cx="8958003" cy="5520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64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240" y="764704"/>
            <a:ext cx="9114462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845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195" y="764704"/>
            <a:ext cx="9192195" cy="56839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393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5672" y="764704"/>
            <a:ext cx="9652802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983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2204864"/>
            <a:ext cx="8640960" cy="46085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4000" b="1" dirty="0" smtClean="0">
                <a:solidFill>
                  <a:srgbClr val="C00000"/>
                </a:solidFill>
              </a:rPr>
              <a:t>Définition de charges</a:t>
            </a:r>
            <a:endParaRPr lang="fr-FR" sz="2800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fr-FR" sz="3200" dirty="0">
                <a:solidFill>
                  <a:schemeClr val="tx1"/>
                </a:solidFill>
              </a:rPr>
              <a:t>Les charges sont des sommes versées ou à verser par l’entreprise en contrepartie des biens et des services qu’elle obtient des tiers</a:t>
            </a:r>
            <a:r>
              <a:rPr lang="fr-FR" sz="3200" dirty="0" smtClean="0">
                <a:solidFill>
                  <a:schemeClr val="tx1"/>
                </a:solidFill>
              </a:rPr>
              <a:t>.</a:t>
            </a:r>
          </a:p>
          <a:p>
            <a:pPr marL="0" indent="0" algn="ctr">
              <a:buNone/>
            </a:pPr>
            <a:r>
              <a:rPr lang="fr-FR" sz="3200" dirty="0" smtClean="0">
                <a:solidFill>
                  <a:schemeClr val="tx1"/>
                </a:solidFill>
              </a:rPr>
              <a:t>Une </a:t>
            </a:r>
            <a:r>
              <a:rPr lang="fr-FR" sz="3200" dirty="0">
                <a:solidFill>
                  <a:schemeClr val="tx1"/>
                </a:solidFill>
              </a:rPr>
              <a:t>charge est une source </a:t>
            </a:r>
            <a:r>
              <a:rPr lang="fr-FR" sz="3200" b="1" dirty="0">
                <a:solidFill>
                  <a:srgbClr val="FF0000"/>
                </a:solidFill>
              </a:rPr>
              <a:t>d’appauvrissement</a:t>
            </a:r>
            <a:r>
              <a:rPr lang="fr-FR" sz="3200" dirty="0">
                <a:solidFill>
                  <a:srgbClr val="FF0000"/>
                </a:solidFill>
              </a:rPr>
              <a:t> </a:t>
            </a:r>
            <a:r>
              <a:rPr lang="fr-FR" sz="3200" dirty="0">
                <a:solidFill>
                  <a:schemeClr val="tx1"/>
                </a:solidFill>
              </a:rPr>
              <a:t>car elle entraîne une diminution de l’actif net de l’entreprise.</a:t>
            </a: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72008" y="718566"/>
            <a:ext cx="8964488" cy="1054250"/>
          </a:xfrm>
        </p:spPr>
        <p:txBody>
          <a:bodyPr/>
          <a:lstStyle/>
          <a:p>
            <a:r>
              <a:rPr lang="fr-FR" sz="4400" b="1" dirty="0" smtClean="0"/>
              <a:t>Notion de charges et de produits</a:t>
            </a:r>
            <a:endParaRPr lang="fr-FR" sz="4400" b="1" dirty="0"/>
          </a:p>
        </p:txBody>
      </p:sp>
    </p:spTree>
    <p:extLst>
      <p:ext uri="{BB962C8B-B14F-4D97-AF65-F5344CB8AC3E}">
        <p14:creationId xmlns:p14="http://schemas.microsoft.com/office/powerpoint/2010/main" val="103276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2204864"/>
            <a:ext cx="8640960" cy="4464496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fr-FR" sz="4300" b="1" dirty="0" smtClean="0">
                <a:solidFill>
                  <a:srgbClr val="C00000"/>
                </a:solidFill>
              </a:rPr>
              <a:t>Comptabilisation des charges</a:t>
            </a:r>
            <a:endParaRPr lang="fr-FR" sz="3000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fr-FR" sz="3200" dirty="0">
                <a:solidFill>
                  <a:schemeClr val="tx1"/>
                </a:solidFill>
              </a:rPr>
              <a:t>Le plan comptable général regroupe les charges dans </a:t>
            </a:r>
            <a:r>
              <a:rPr lang="fr-FR" sz="3200" b="1" dirty="0">
                <a:solidFill>
                  <a:schemeClr val="tx1"/>
                </a:solidFill>
              </a:rPr>
              <a:t>la classe 6</a:t>
            </a:r>
            <a:r>
              <a:rPr lang="fr-FR" sz="3200" dirty="0">
                <a:solidFill>
                  <a:schemeClr val="tx1"/>
                </a:solidFill>
              </a:rPr>
              <a:t> appelée </a:t>
            </a:r>
            <a:r>
              <a:rPr lang="fr-FR" sz="3200" dirty="0" smtClean="0">
                <a:solidFill>
                  <a:schemeClr val="tx1"/>
                </a:solidFill>
              </a:rPr>
              <a:t>« comptes </a:t>
            </a:r>
            <a:r>
              <a:rPr lang="fr-FR" sz="3200" dirty="0">
                <a:solidFill>
                  <a:schemeClr val="tx1"/>
                </a:solidFill>
              </a:rPr>
              <a:t>de </a:t>
            </a:r>
            <a:r>
              <a:rPr lang="fr-FR" sz="3200" dirty="0" smtClean="0">
                <a:solidFill>
                  <a:schemeClr val="tx1"/>
                </a:solidFill>
              </a:rPr>
              <a:t>charges ».</a:t>
            </a:r>
          </a:p>
          <a:p>
            <a:pPr marL="0" indent="0" algn="ctr">
              <a:buNone/>
            </a:pPr>
            <a:r>
              <a:rPr lang="fr-FR" sz="3200" dirty="0" smtClean="0">
                <a:solidFill>
                  <a:schemeClr val="tx1"/>
                </a:solidFill>
              </a:rPr>
              <a:t>Ces </a:t>
            </a:r>
            <a:r>
              <a:rPr lang="fr-FR" sz="3200" dirty="0">
                <a:solidFill>
                  <a:schemeClr val="tx1"/>
                </a:solidFill>
              </a:rPr>
              <a:t>comptes augmentent au débit et diminuent au crédit, ils présentent </a:t>
            </a:r>
            <a:r>
              <a:rPr lang="fr-FR" sz="3200" dirty="0" smtClean="0">
                <a:solidFill>
                  <a:schemeClr val="tx1"/>
                </a:solidFill>
              </a:rPr>
              <a:t>des </a:t>
            </a:r>
            <a:r>
              <a:rPr lang="fr-FR" sz="3200" b="1" dirty="0">
                <a:solidFill>
                  <a:srgbClr val="FF0000"/>
                </a:solidFill>
              </a:rPr>
              <a:t>soldes débiteurs</a:t>
            </a:r>
            <a:r>
              <a:rPr lang="fr-FR" sz="3200" dirty="0" smtClean="0">
                <a:solidFill>
                  <a:schemeClr val="tx1"/>
                </a:solidFill>
              </a:rPr>
              <a:t>.</a:t>
            </a:r>
          </a:p>
          <a:p>
            <a:pPr marL="0" indent="0" algn="ctr">
              <a:buNone/>
            </a:pPr>
            <a:r>
              <a:rPr lang="fr-FR" sz="3200" dirty="0">
                <a:solidFill>
                  <a:schemeClr val="tx1"/>
                </a:solidFill>
              </a:rPr>
              <a:t>Un compte de charges est en principe débité par le crédit d’un compte d’actif et/ou de </a:t>
            </a:r>
            <a:r>
              <a:rPr lang="fr-FR" sz="3200" dirty="0" smtClean="0">
                <a:solidFill>
                  <a:schemeClr val="tx1"/>
                </a:solidFill>
              </a:rPr>
              <a:t>passif.</a:t>
            </a:r>
            <a:endParaRPr lang="fr-FR" sz="32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1"/>
              </a:solidFill>
            </a:endParaRP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72008" y="718566"/>
            <a:ext cx="8964488" cy="1054250"/>
          </a:xfrm>
        </p:spPr>
        <p:txBody>
          <a:bodyPr/>
          <a:lstStyle/>
          <a:p>
            <a:r>
              <a:rPr lang="fr-FR" sz="4400" b="1" dirty="0" smtClean="0"/>
              <a:t>Notion de charges et de produits</a:t>
            </a:r>
            <a:endParaRPr lang="fr-FR" sz="4400" b="1" dirty="0"/>
          </a:p>
        </p:txBody>
      </p:sp>
    </p:spTree>
    <p:extLst>
      <p:ext uri="{BB962C8B-B14F-4D97-AF65-F5344CB8AC3E}">
        <p14:creationId xmlns:p14="http://schemas.microsoft.com/office/powerpoint/2010/main" val="70087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2204864"/>
            <a:ext cx="8640960" cy="46085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4400" b="1" dirty="0" smtClean="0">
                <a:solidFill>
                  <a:srgbClr val="C00000"/>
                </a:solidFill>
              </a:rPr>
              <a:t>Définition de produits</a:t>
            </a:r>
            <a:endParaRPr lang="fr-FR" sz="3200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fr-FR" sz="3200" dirty="0">
                <a:solidFill>
                  <a:schemeClr val="tx1"/>
                </a:solidFill>
              </a:rPr>
              <a:t>Les produits sont des sommes reçues ou à recevoir par l’entreprise en contrepartie des biens et des services qu’elle fournit aux tiers</a:t>
            </a:r>
            <a:r>
              <a:rPr lang="fr-FR" sz="3200" dirty="0" smtClean="0">
                <a:solidFill>
                  <a:schemeClr val="tx1"/>
                </a:solidFill>
              </a:rPr>
              <a:t>.</a:t>
            </a:r>
          </a:p>
          <a:p>
            <a:pPr marL="0" indent="0" algn="ctr">
              <a:buNone/>
            </a:pPr>
            <a:r>
              <a:rPr lang="fr-FR" sz="3200" dirty="0" smtClean="0">
                <a:solidFill>
                  <a:schemeClr val="tx1"/>
                </a:solidFill>
              </a:rPr>
              <a:t>Un </a:t>
            </a:r>
            <a:r>
              <a:rPr lang="fr-FR" sz="3200" dirty="0">
                <a:solidFill>
                  <a:schemeClr val="tx1"/>
                </a:solidFill>
              </a:rPr>
              <a:t>produit est une source </a:t>
            </a:r>
            <a:r>
              <a:rPr lang="fr-FR" sz="3200" b="1" dirty="0">
                <a:solidFill>
                  <a:srgbClr val="FF0000"/>
                </a:solidFill>
              </a:rPr>
              <a:t>d’enrichissement</a:t>
            </a:r>
            <a:r>
              <a:rPr lang="fr-FR" sz="3200" dirty="0">
                <a:solidFill>
                  <a:schemeClr val="tx1"/>
                </a:solidFill>
              </a:rPr>
              <a:t> car il entraîne une augmentation de l’actif net de l’entreprise.</a:t>
            </a: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72008" y="718566"/>
            <a:ext cx="8964488" cy="1054250"/>
          </a:xfrm>
        </p:spPr>
        <p:txBody>
          <a:bodyPr/>
          <a:lstStyle/>
          <a:p>
            <a:r>
              <a:rPr lang="fr-FR" sz="4400" b="1" dirty="0" smtClean="0"/>
              <a:t>Notion de charges et de produits</a:t>
            </a:r>
            <a:endParaRPr lang="fr-FR" sz="4400" b="1" dirty="0"/>
          </a:p>
        </p:txBody>
      </p:sp>
    </p:spTree>
    <p:extLst>
      <p:ext uri="{BB962C8B-B14F-4D97-AF65-F5344CB8AC3E}">
        <p14:creationId xmlns:p14="http://schemas.microsoft.com/office/powerpoint/2010/main" val="31667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2204864"/>
            <a:ext cx="8640960" cy="4608512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fr-FR" sz="4300" b="1" dirty="0" smtClean="0">
                <a:solidFill>
                  <a:srgbClr val="C00000"/>
                </a:solidFill>
              </a:rPr>
              <a:t>Comptabilisation des produits</a:t>
            </a:r>
            <a:endParaRPr lang="fr-FR" sz="3000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fr-FR" sz="3200" dirty="0">
                <a:solidFill>
                  <a:schemeClr val="tx1"/>
                </a:solidFill>
              </a:rPr>
              <a:t>Le plan comptable général regroupe les produits dans </a:t>
            </a:r>
            <a:r>
              <a:rPr lang="fr-FR" sz="3200" b="1" dirty="0">
                <a:solidFill>
                  <a:schemeClr val="tx1"/>
                </a:solidFill>
              </a:rPr>
              <a:t>la classe 7</a:t>
            </a:r>
            <a:r>
              <a:rPr lang="fr-FR" sz="3200" dirty="0">
                <a:solidFill>
                  <a:schemeClr val="tx1"/>
                </a:solidFill>
              </a:rPr>
              <a:t> appelée </a:t>
            </a:r>
            <a:r>
              <a:rPr lang="fr-FR" sz="3200" dirty="0" smtClean="0">
                <a:solidFill>
                  <a:schemeClr val="tx1"/>
                </a:solidFill>
              </a:rPr>
              <a:t>« comptes </a:t>
            </a:r>
            <a:r>
              <a:rPr lang="fr-FR" sz="3200" dirty="0">
                <a:solidFill>
                  <a:schemeClr val="tx1"/>
                </a:solidFill>
              </a:rPr>
              <a:t>de </a:t>
            </a:r>
            <a:r>
              <a:rPr lang="fr-FR" sz="3200" dirty="0" smtClean="0">
                <a:solidFill>
                  <a:schemeClr val="tx1"/>
                </a:solidFill>
              </a:rPr>
              <a:t>produits ».</a:t>
            </a:r>
          </a:p>
          <a:p>
            <a:pPr marL="0" indent="0" algn="ctr">
              <a:buNone/>
            </a:pPr>
            <a:r>
              <a:rPr lang="fr-FR" sz="3200" dirty="0" smtClean="0">
                <a:solidFill>
                  <a:schemeClr val="tx1"/>
                </a:solidFill>
              </a:rPr>
              <a:t>Ces </a:t>
            </a:r>
            <a:r>
              <a:rPr lang="fr-FR" sz="3200" dirty="0">
                <a:solidFill>
                  <a:schemeClr val="tx1"/>
                </a:solidFill>
              </a:rPr>
              <a:t>comptes augmentent au crédit et diminuent au débit, ils présentent </a:t>
            </a:r>
            <a:r>
              <a:rPr lang="fr-FR" sz="3200" dirty="0" smtClean="0">
                <a:solidFill>
                  <a:schemeClr val="tx1"/>
                </a:solidFill>
              </a:rPr>
              <a:t>des </a:t>
            </a:r>
            <a:r>
              <a:rPr lang="fr-FR" sz="3200" b="1" dirty="0">
                <a:solidFill>
                  <a:srgbClr val="FF0000"/>
                </a:solidFill>
              </a:rPr>
              <a:t>soldes créditeurs</a:t>
            </a:r>
            <a:r>
              <a:rPr lang="fr-FR" sz="3200" dirty="0" smtClean="0">
                <a:solidFill>
                  <a:schemeClr val="tx1"/>
                </a:solidFill>
              </a:rPr>
              <a:t>.</a:t>
            </a:r>
          </a:p>
          <a:p>
            <a:pPr marL="0" indent="0" algn="ctr">
              <a:buNone/>
            </a:pPr>
            <a:r>
              <a:rPr lang="fr-FR" sz="3200" dirty="0">
                <a:solidFill>
                  <a:schemeClr val="tx1"/>
                </a:solidFill>
              </a:rPr>
              <a:t>Un compte de produits est en principe crédité par le débit d’un compte d’actif et/ou de </a:t>
            </a:r>
            <a:r>
              <a:rPr lang="fr-FR" sz="3200" dirty="0" smtClean="0">
                <a:solidFill>
                  <a:schemeClr val="tx1"/>
                </a:solidFill>
              </a:rPr>
              <a:t>passif.</a:t>
            </a:r>
            <a:endParaRPr lang="fr-FR" sz="32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1"/>
              </a:solidFill>
            </a:endParaRP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72008" y="718566"/>
            <a:ext cx="8964488" cy="1054250"/>
          </a:xfrm>
        </p:spPr>
        <p:txBody>
          <a:bodyPr/>
          <a:lstStyle/>
          <a:p>
            <a:r>
              <a:rPr lang="fr-FR" sz="4400" b="1" dirty="0" smtClean="0"/>
              <a:t>Notion de charges et de produits</a:t>
            </a:r>
            <a:endParaRPr lang="fr-FR" sz="4400" b="1" dirty="0"/>
          </a:p>
        </p:txBody>
      </p:sp>
    </p:spTree>
    <p:extLst>
      <p:ext uri="{BB962C8B-B14F-4D97-AF65-F5344CB8AC3E}">
        <p14:creationId xmlns:p14="http://schemas.microsoft.com/office/powerpoint/2010/main" val="298801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2"/>
          <p:cNvSpPr txBox="1">
            <a:spLocks/>
          </p:cNvSpPr>
          <p:nvPr/>
        </p:nvSpPr>
        <p:spPr>
          <a:xfrm>
            <a:off x="237506" y="476672"/>
            <a:ext cx="8654974" cy="4968552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  <a:buFont typeface="Wingdings" pitchFamily="2" charset="2"/>
              <a:buNone/>
            </a:pPr>
            <a:r>
              <a:rPr lang="fr-FR" sz="2800" b="1" dirty="0" smtClean="0">
                <a:solidFill>
                  <a:schemeClr val="tx1"/>
                </a:solidFill>
              </a:rPr>
              <a:t>Exemple :</a:t>
            </a:r>
            <a:endParaRPr lang="fr-FR" sz="2800" dirty="0" smtClean="0">
              <a:solidFill>
                <a:schemeClr val="tx1"/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fr-FR" sz="2000" dirty="0" smtClean="0">
                <a:solidFill>
                  <a:schemeClr val="tx1"/>
                </a:solidFill>
              </a:rPr>
              <a:t>Les opérations effectuent par l’entreprise Kamal durant le mois de juin sont les suivantes :</a:t>
            </a:r>
          </a:p>
          <a:p>
            <a:pPr marL="0" indent="0">
              <a:buFont typeface="Wingdings" pitchFamily="2" charset="2"/>
              <a:buNone/>
            </a:pPr>
            <a:r>
              <a:rPr lang="fr-FR" sz="2000" b="1" dirty="0" smtClean="0">
                <a:solidFill>
                  <a:schemeClr val="tx1"/>
                </a:solidFill>
              </a:rPr>
              <a:t>03/06 :</a:t>
            </a:r>
            <a:r>
              <a:rPr lang="fr-FR" sz="2000" dirty="0" smtClean="0">
                <a:solidFill>
                  <a:schemeClr val="tx1"/>
                </a:solidFill>
              </a:rPr>
              <a:t> Achat de marchandises au comptant par chèque bancaire 4.600 </a:t>
            </a:r>
            <a:r>
              <a:rPr lang="fr-FR" sz="2000" dirty="0" err="1" smtClean="0">
                <a:solidFill>
                  <a:schemeClr val="tx1"/>
                </a:solidFill>
              </a:rPr>
              <a:t>dh</a:t>
            </a:r>
            <a:r>
              <a:rPr lang="fr-FR" sz="2000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Font typeface="Wingdings" pitchFamily="2" charset="2"/>
              <a:buNone/>
            </a:pPr>
            <a:r>
              <a:rPr lang="fr-FR" sz="2000" b="1" dirty="0" smtClean="0">
                <a:solidFill>
                  <a:schemeClr val="tx1"/>
                </a:solidFill>
              </a:rPr>
              <a:t>05/06 :</a:t>
            </a:r>
            <a:r>
              <a:rPr lang="fr-FR" sz="2000" dirty="0" smtClean="0">
                <a:solidFill>
                  <a:schemeClr val="tx1"/>
                </a:solidFill>
              </a:rPr>
              <a:t> Paiement des intérêts d’un emprunt par chèque bancaire 320 </a:t>
            </a:r>
            <a:r>
              <a:rPr lang="fr-FR" sz="2000" dirty="0" err="1" smtClean="0">
                <a:solidFill>
                  <a:schemeClr val="tx1"/>
                </a:solidFill>
              </a:rPr>
              <a:t>dh</a:t>
            </a:r>
            <a:r>
              <a:rPr lang="fr-FR" sz="2000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Font typeface="Wingdings" pitchFamily="2" charset="2"/>
              <a:buNone/>
            </a:pPr>
            <a:r>
              <a:rPr lang="fr-FR" sz="2000" b="1" dirty="0" smtClean="0">
                <a:solidFill>
                  <a:schemeClr val="tx1"/>
                </a:solidFill>
              </a:rPr>
              <a:t>08/06 :</a:t>
            </a:r>
            <a:r>
              <a:rPr lang="fr-FR" sz="2000" dirty="0" smtClean="0">
                <a:solidFill>
                  <a:schemeClr val="tx1"/>
                </a:solidFill>
              </a:rPr>
              <a:t> Vente de marchandises à 14.000 </a:t>
            </a:r>
            <a:r>
              <a:rPr lang="fr-FR" sz="2000" dirty="0" err="1" smtClean="0">
                <a:solidFill>
                  <a:schemeClr val="tx1"/>
                </a:solidFill>
              </a:rPr>
              <a:t>dh</a:t>
            </a:r>
            <a:r>
              <a:rPr lang="fr-FR" sz="2000" dirty="0" smtClean="0">
                <a:solidFill>
                  <a:schemeClr val="tx1"/>
                </a:solidFill>
              </a:rPr>
              <a:t> dont 5.000 en espèces le reste par chèque.</a:t>
            </a:r>
          </a:p>
          <a:p>
            <a:pPr marL="0" indent="0">
              <a:buFont typeface="Wingdings" pitchFamily="2" charset="2"/>
              <a:buNone/>
            </a:pPr>
            <a:r>
              <a:rPr lang="fr-FR" sz="2000" b="1" dirty="0" smtClean="0">
                <a:solidFill>
                  <a:schemeClr val="tx1"/>
                </a:solidFill>
              </a:rPr>
              <a:t>13/06 :</a:t>
            </a:r>
            <a:r>
              <a:rPr lang="fr-FR" sz="2000" dirty="0" smtClean="0">
                <a:solidFill>
                  <a:schemeClr val="tx1"/>
                </a:solidFill>
              </a:rPr>
              <a:t> Règlement des frais de transport des marchandises en espèces 460 </a:t>
            </a:r>
            <a:r>
              <a:rPr lang="fr-FR" sz="2000" dirty="0" err="1" smtClean="0">
                <a:solidFill>
                  <a:schemeClr val="tx1"/>
                </a:solidFill>
              </a:rPr>
              <a:t>dh</a:t>
            </a:r>
            <a:r>
              <a:rPr lang="fr-FR" sz="2000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Font typeface="Wingdings" pitchFamily="2" charset="2"/>
              <a:buNone/>
            </a:pPr>
            <a:r>
              <a:rPr lang="fr-FR" sz="2000" b="1" dirty="0" smtClean="0">
                <a:solidFill>
                  <a:schemeClr val="tx1"/>
                </a:solidFill>
              </a:rPr>
              <a:t>16/06 :</a:t>
            </a:r>
            <a:r>
              <a:rPr lang="fr-FR" sz="2000" dirty="0" smtClean="0">
                <a:solidFill>
                  <a:schemeClr val="tx1"/>
                </a:solidFill>
              </a:rPr>
              <a:t> Achat de fournitures de bureau non stockables par chèque 540 </a:t>
            </a:r>
            <a:r>
              <a:rPr lang="fr-FR" sz="2000" dirty="0" err="1" smtClean="0">
                <a:solidFill>
                  <a:schemeClr val="tx1"/>
                </a:solidFill>
              </a:rPr>
              <a:t>dh</a:t>
            </a:r>
            <a:r>
              <a:rPr lang="fr-FR" sz="2000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Font typeface="Wingdings" pitchFamily="2" charset="2"/>
              <a:buNone/>
            </a:pPr>
            <a:r>
              <a:rPr lang="fr-FR" sz="2000" b="1" dirty="0" smtClean="0">
                <a:solidFill>
                  <a:schemeClr val="tx1"/>
                </a:solidFill>
              </a:rPr>
              <a:t>20/06 :</a:t>
            </a:r>
            <a:r>
              <a:rPr lang="fr-FR" sz="2000" dirty="0" smtClean="0">
                <a:solidFill>
                  <a:schemeClr val="tx1"/>
                </a:solidFill>
              </a:rPr>
              <a:t> Paiement en espèces les frais de téléphone 250 </a:t>
            </a:r>
            <a:r>
              <a:rPr lang="fr-FR" sz="2000" dirty="0" err="1" smtClean="0">
                <a:solidFill>
                  <a:schemeClr val="tx1"/>
                </a:solidFill>
              </a:rPr>
              <a:t>dh</a:t>
            </a:r>
            <a:r>
              <a:rPr lang="fr-FR" sz="2000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Font typeface="Wingdings" pitchFamily="2" charset="2"/>
              <a:buNone/>
            </a:pPr>
            <a:r>
              <a:rPr lang="fr-FR" sz="2000" b="1" dirty="0" smtClean="0">
                <a:solidFill>
                  <a:schemeClr val="tx1"/>
                </a:solidFill>
              </a:rPr>
              <a:t>23/06 :</a:t>
            </a:r>
            <a:r>
              <a:rPr lang="fr-FR" sz="2000" dirty="0" smtClean="0">
                <a:solidFill>
                  <a:schemeClr val="tx1"/>
                </a:solidFill>
              </a:rPr>
              <a:t> Encaissement par virement bancaire des intérêts sur prêt de 300 </a:t>
            </a:r>
            <a:r>
              <a:rPr lang="fr-FR" sz="2000" dirty="0" err="1" smtClean="0">
                <a:solidFill>
                  <a:schemeClr val="tx1"/>
                </a:solidFill>
              </a:rPr>
              <a:t>dh</a:t>
            </a:r>
            <a:r>
              <a:rPr lang="fr-FR" sz="2000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Font typeface="Wingdings" pitchFamily="2" charset="2"/>
              <a:buNone/>
            </a:pPr>
            <a:r>
              <a:rPr lang="fr-FR" sz="2000" b="1" dirty="0" smtClean="0">
                <a:solidFill>
                  <a:schemeClr val="tx1"/>
                </a:solidFill>
              </a:rPr>
              <a:t>30/06 :</a:t>
            </a:r>
            <a:r>
              <a:rPr lang="fr-FR" sz="2000" dirty="0" smtClean="0">
                <a:solidFill>
                  <a:schemeClr val="tx1"/>
                </a:solidFill>
              </a:rPr>
              <a:t> Règlement du personnel par chèque bancaire 3.800 </a:t>
            </a:r>
            <a:r>
              <a:rPr lang="fr-FR" sz="2000" dirty="0" err="1" smtClean="0">
                <a:solidFill>
                  <a:schemeClr val="tx1"/>
                </a:solidFill>
              </a:rPr>
              <a:t>dh</a:t>
            </a:r>
            <a:r>
              <a:rPr lang="fr-FR" sz="2000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Font typeface="Wingdings" pitchFamily="2" charset="2"/>
              <a:buNone/>
            </a:pPr>
            <a:r>
              <a:rPr lang="fr-FR" sz="2000" b="1" dirty="0" smtClean="0">
                <a:solidFill>
                  <a:schemeClr val="tx1"/>
                </a:solidFill>
              </a:rPr>
              <a:t>Travail à faire :</a:t>
            </a:r>
            <a:endParaRPr lang="fr-FR" sz="2000" dirty="0" smtClean="0">
              <a:solidFill>
                <a:schemeClr val="tx1"/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fr-FR" sz="2000" dirty="0" smtClean="0">
                <a:solidFill>
                  <a:schemeClr val="tx1"/>
                </a:solidFill>
              </a:rPr>
              <a:t>Sachant que les soldes débiteurs du compte caisse et du compte banque sont respectivement : </a:t>
            </a:r>
            <a:r>
              <a:rPr lang="fr-FR" sz="2000" b="1" dirty="0" smtClean="0">
                <a:solidFill>
                  <a:schemeClr val="tx1"/>
                </a:solidFill>
              </a:rPr>
              <a:t>12.000 </a:t>
            </a:r>
            <a:r>
              <a:rPr lang="fr-FR" sz="2000" b="1" dirty="0" err="1" smtClean="0">
                <a:solidFill>
                  <a:schemeClr val="tx1"/>
                </a:solidFill>
              </a:rPr>
              <a:t>dh</a:t>
            </a:r>
            <a:r>
              <a:rPr lang="fr-FR" sz="2000" dirty="0" smtClean="0">
                <a:solidFill>
                  <a:schemeClr val="tx1"/>
                </a:solidFill>
              </a:rPr>
              <a:t> et </a:t>
            </a:r>
            <a:r>
              <a:rPr lang="fr-FR" sz="2000" b="1" dirty="0" smtClean="0">
                <a:solidFill>
                  <a:schemeClr val="tx1"/>
                </a:solidFill>
              </a:rPr>
              <a:t>18.500 </a:t>
            </a:r>
            <a:r>
              <a:rPr lang="fr-FR" sz="2000" b="1" dirty="0" err="1" smtClean="0">
                <a:solidFill>
                  <a:schemeClr val="tx1"/>
                </a:solidFill>
              </a:rPr>
              <a:t>dh</a:t>
            </a:r>
            <a:r>
              <a:rPr lang="fr-FR" sz="2000" dirty="0" smtClean="0">
                <a:solidFill>
                  <a:schemeClr val="tx1"/>
                </a:solidFill>
              </a:rPr>
              <a:t>. </a:t>
            </a:r>
          </a:p>
          <a:p>
            <a:pPr marL="0" indent="0" algn="ctr">
              <a:buFont typeface="Wingdings" pitchFamily="2" charset="2"/>
              <a:buNone/>
            </a:pPr>
            <a:r>
              <a:rPr lang="fr-FR" sz="2000" dirty="0" smtClean="0">
                <a:solidFill>
                  <a:schemeClr val="tx1"/>
                </a:solidFill>
              </a:rPr>
              <a:t>Enregistrer ces opérations dans les comptes schématiques correspondants.</a:t>
            </a:r>
            <a:endParaRPr lang="fr-FR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0770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660921"/>
            <a:ext cx="9964797" cy="57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98287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ivre relié">
  <a:themeElements>
    <a:clrScheme name="Livre relié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Livre relié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Livre relié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1216</TotalTime>
  <Words>675</Words>
  <Application>Microsoft Office PowerPoint</Application>
  <PresentationFormat>Affichage à l'écran (4:3)</PresentationFormat>
  <Paragraphs>98</Paragraphs>
  <Slides>38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38</vt:i4>
      </vt:variant>
    </vt:vector>
  </HeadingPairs>
  <TitlesOfParts>
    <vt:vector size="40" baseType="lpstr">
      <vt:lpstr>Livre relié</vt:lpstr>
      <vt:lpstr>Document</vt:lpstr>
      <vt:lpstr>Finance et Comptabilité</vt:lpstr>
      <vt:lpstr>SOMMAIRE</vt:lpstr>
      <vt:lpstr>Notion de charges et de produits</vt:lpstr>
      <vt:lpstr>Notion de charges et de produits</vt:lpstr>
      <vt:lpstr>Notion de charges et de produits</vt:lpstr>
      <vt:lpstr>Notion de charges et de produits</vt:lpstr>
      <vt:lpstr>Notion de charges et de produits</vt:lpstr>
      <vt:lpstr>Présentation PowerPoint</vt:lpstr>
      <vt:lpstr>Présentation PowerPoint</vt:lpstr>
      <vt:lpstr>Notion de charges et de produits</vt:lpstr>
      <vt:lpstr>Analyse des charges et des produits</vt:lpstr>
      <vt:lpstr>Notion de charges et de produits</vt:lpstr>
      <vt:lpstr>Notion de charges et de produits</vt:lpstr>
      <vt:lpstr>Notion de charges et de produits</vt:lpstr>
      <vt:lpstr>Notion de charges et de produits</vt:lpstr>
      <vt:lpstr>Détermination des résultats</vt:lpstr>
      <vt:lpstr>Détermination des résultats</vt:lpstr>
      <vt:lpstr>Détermination des résultats</vt:lpstr>
      <vt:lpstr>Présentation de CPC</vt:lpstr>
      <vt:lpstr>Présentation de CPC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COMPTABILITE GENERALE</dc:title>
  <dc:creator>USER</dc:creator>
  <cp:lastModifiedBy>USER</cp:lastModifiedBy>
  <cp:revision>92</cp:revision>
  <dcterms:created xsi:type="dcterms:W3CDTF">2016-12-10T11:13:28Z</dcterms:created>
  <dcterms:modified xsi:type="dcterms:W3CDTF">2020-03-06T11:12:50Z</dcterms:modified>
</cp:coreProperties>
</file>