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7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32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6" r:id="rId27"/>
    <p:sldId id="327" r:id="rId28"/>
    <p:sldId id="328" r:id="rId29"/>
    <p:sldId id="324" r:id="rId30"/>
    <p:sldId id="329" r:id="rId31"/>
    <p:sldId id="330" r:id="rId32"/>
    <p:sldId id="331" r:id="rId3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1ED0FB-61F3-41F2-A0BB-B7CBFEB1847E}" type="datetimeFigureOut">
              <a:rPr lang="fr-FR" smtClean="0"/>
              <a:t>13/02/2020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13/02/2020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13/02/2020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13/02/2020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13/02/2020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13/02/2020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13/02/2020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13/02/2020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13/02/2020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13/02/2020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13/02/2020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81ED0FB-61F3-41F2-A0BB-B7CBFEB1847E}" type="datetimeFigureOut">
              <a:rPr lang="fr-FR" smtClean="0"/>
              <a:t>13/02/2020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1676400"/>
            <a:ext cx="8712968" cy="1524000"/>
          </a:xfrm>
        </p:spPr>
        <p:txBody>
          <a:bodyPr>
            <a:noAutofit/>
          </a:bodyPr>
          <a:lstStyle/>
          <a:p>
            <a:pPr algn="ctr"/>
            <a:r>
              <a:rPr lang="fr-FR" sz="6000" b="1" dirty="0" smtClean="0">
                <a:cs typeface="Times New Roman" pitchFamily="18" charset="0"/>
              </a:rPr>
              <a:t>Finance et Comptabilité</a:t>
            </a:r>
            <a:endParaRPr lang="fr-FR" sz="6000" b="1" dirty="0">
              <a:cs typeface="Times New Roman" pitchFamily="18" charset="0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323528" y="3993232"/>
            <a:ext cx="8451667" cy="1524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6000" b="1" dirty="0" smtClean="0">
                <a:solidFill>
                  <a:schemeClr val="bg1"/>
                </a:solidFill>
                <a:cs typeface="Times New Roman" pitchFamily="18" charset="0"/>
              </a:rPr>
              <a:t>Patrimoine et Bilan</a:t>
            </a:r>
            <a:endParaRPr lang="fr-FR" sz="60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25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Définition du bilan</a:t>
            </a:r>
          </a:p>
          <a:p>
            <a:pPr marL="0" indent="0" algn="ctr">
              <a:buNone/>
            </a:pPr>
            <a:r>
              <a:rPr lang="fr-FR" sz="2800" dirty="0"/>
              <a:t>Le bilan est un tableau qui présente la situation patrimoniale d’une entreprise à une date donnée. </a:t>
            </a:r>
            <a:endParaRPr lang="fr-FR" sz="2800" dirty="0" smtClean="0"/>
          </a:p>
          <a:p>
            <a:pPr marL="0" indent="0" algn="ctr">
              <a:buNone/>
            </a:pPr>
            <a:r>
              <a:rPr lang="fr-FR" sz="2800" dirty="0" smtClean="0"/>
              <a:t>Il  </a:t>
            </a:r>
            <a:r>
              <a:rPr lang="fr-FR" sz="2800" dirty="0"/>
              <a:t>est divisé en deux parties :</a:t>
            </a:r>
          </a:p>
          <a:p>
            <a:pPr marL="0" indent="0">
              <a:buNone/>
            </a:pPr>
            <a:r>
              <a:rPr lang="fr-FR" sz="2800" dirty="0" smtClean="0"/>
              <a:t>-</a:t>
            </a:r>
            <a:r>
              <a:rPr lang="fr-FR" sz="2800" dirty="0"/>
              <a:t>La partie gauche comporte les </a:t>
            </a:r>
            <a:r>
              <a:rPr lang="fr-FR" sz="2800" dirty="0" smtClean="0"/>
              <a:t>emplois : </a:t>
            </a:r>
            <a:r>
              <a:rPr lang="fr-FR" sz="2800" b="1" dirty="0"/>
              <a:t>ACTIF</a:t>
            </a:r>
            <a:endParaRPr lang="fr-FR" sz="2800" dirty="0"/>
          </a:p>
          <a:p>
            <a:pPr marL="0" indent="0">
              <a:buNone/>
            </a:pPr>
            <a:r>
              <a:rPr lang="fr-FR" sz="2800" dirty="0" smtClean="0"/>
              <a:t>-</a:t>
            </a:r>
            <a:r>
              <a:rPr lang="fr-FR" sz="2800" dirty="0"/>
              <a:t>La partie droite comporte les </a:t>
            </a:r>
            <a:r>
              <a:rPr lang="fr-FR" sz="2800" dirty="0" smtClean="0"/>
              <a:t>ressources : </a:t>
            </a:r>
            <a:r>
              <a:rPr lang="fr-FR" sz="2800" b="1" dirty="0"/>
              <a:t>PASSIF</a:t>
            </a:r>
            <a:endParaRPr lang="fr-FR" sz="2800" dirty="0"/>
          </a:p>
          <a:p>
            <a:pPr marL="0" indent="0" algn="ctr">
              <a:buNone/>
            </a:pPr>
            <a:r>
              <a:rPr lang="fr-FR" sz="2800" dirty="0"/>
              <a:t>La durée légale entre deux bilans successifs est l’année comptable ou l’exercice comptable (du </a:t>
            </a:r>
            <a:r>
              <a:rPr lang="fr-FR" sz="2800" dirty="0" smtClean="0"/>
              <a:t>01/01 au 31/12).</a:t>
            </a:r>
            <a:endParaRPr lang="fr-FR" sz="2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Notion de bilan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351931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640" y="1484784"/>
            <a:ext cx="11826427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6260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Définition du bilan</a:t>
            </a:r>
          </a:p>
          <a:p>
            <a:pPr marL="0" indent="0">
              <a:buNone/>
            </a:pPr>
            <a:r>
              <a:rPr lang="fr-FR" sz="2800" b="1" dirty="0"/>
              <a:t>Remarque :</a:t>
            </a:r>
            <a:r>
              <a:rPr lang="fr-FR" sz="2800" dirty="0"/>
              <a:t> </a:t>
            </a:r>
          </a:p>
          <a:p>
            <a:pPr marL="0" indent="0">
              <a:buNone/>
            </a:pPr>
            <a:r>
              <a:rPr lang="fr-FR" sz="2800" dirty="0"/>
              <a:t>-La différence entre les biens et les dettes constitue le capital personnel de l’entreprise.</a:t>
            </a:r>
          </a:p>
          <a:p>
            <a:pPr marL="0" indent="0" algn="ctr">
              <a:buNone/>
            </a:pPr>
            <a:r>
              <a:rPr lang="fr-FR" sz="2800" b="1" dirty="0"/>
              <a:t>Capital personnel = Total des Biens – Total des Dettes</a:t>
            </a:r>
            <a:endParaRPr lang="fr-FR" sz="2800" dirty="0"/>
          </a:p>
          <a:p>
            <a:pPr marL="0" indent="0" algn="ctr">
              <a:buNone/>
            </a:pPr>
            <a:r>
              <a:rPr lang="fr-FR" sz="2800" b="1" dirty="0"/>
              <a:t>Capital personnel = 400.000 – 170.000 = 230.000 </a:t>
            </a:r>
            <a:r>
              <a:rPr lang="fr-FR" sz="2800" b="1" dirty="0" err="1"/>
              <a:t>dh</a:t>
            </a:r>
            <a:endParaRPr lang="fr-FR" sz="2800" dirty="0"/>
          </a:p>
          <a:p>
            <a:pPr marL="0" indent="0">
              <a:buNone/>
            </a:pPr>
            <a:r>
              <a:rPr lang="fr-FR" sz="2800" dirty="0"/>
              <a:t>-Dans un bilan initial ou d’ouverture, le total des emplois est égal à celui des ressources.</a:t>
            </a:r>
          </a:p>
          <a:p>
            <a:pPr marL="0" indent="0" algn="ctr">
              <a:buNone/>
            </a:pPr>
            <a:r>
              <a:rPr lang="fr-FR" sz="2800" b="1" dirty="0"/>
              <a:t>EMPLOIS = RESSOURCES ou </a:t>
            </a:r>
            <a:r>
              <a:rPr lang="fr-FR" sz="2800" b="1" dirty="0" smtClean="0"/>
              <a:t>Actif </a:t>
            </a:r>
            <a:r>
              <a:rPr lang="fr-FR" sz="2800" b="1" dirty="0"/>
              <a:t>= </a:t>
            </a:r>
            <a:r>
              <a:rPr lang="fr-FR" sz="2800" b="1" dirty="0" smtClean="0"/>
              <a:t>Passif</a:t>
            </a:r>
            <a:endParaRPr lang="fr-FR" sz="2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Notion de bilan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35655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Présentation du bilan</a:t>
            </a:r>
          </a:p>
          <a:p>
            <a:pPr marL="0" indent="0" algn="ctr">
              <a:buNone/>
            </a:pPr>
            <a:r>
              <a:rPr lang="fr-FR" dirty="0" smtClean="0"/>
              <a:t>Selon le CGNC, le bilan est </a:t>
            </a:r>
            <a:r>
              <a:rPr lang="fr-FR" dirty="0"/>
              <a:t>présenté en cinq grandes masses.</a:t>
            </a:r>
            <a:endParaRPr lang="fr-FR" sz="2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Notion de bilan</a:t>
            </a:r>
            <a:endParaRPr lang="fr-FR" sz="4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6580" y="3068960"/>
            <a:ext cx="11129941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670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C00000"/>
                </a:solidFill>
              </a:rPr>
              <a:t>Actif du bilan</a:t>
            </a:r>
          </a:p>
          <a:p>
            <a:pPr marL="0" indent="0" algn="ctr">
              <a:buNone/>
            </a:pPr>
            <a:r>
              <a:rPr lang="fr-FR" sz="3200" dirty="0"/>
              <a:t>L’actif représente la destination ou l’emploi </a:t>
            </a:r>
            <a:r>
              <a:rPr lang="fr-FR" sz="3200" dirty="0" smtClean="0"/>
              <a:t>des </a:t>
            </a:r>
            <a:r>
              <a:rPr lang="fr-FR" sz="3200" dirty="0"/>
              <a:t>ressources mises à la disposition de l’entreprise</a:t>
            </a:r>
            <a:r>
              <a:rPr lang="fr-FR" sz="3200" dirty="0" smtClean="0"/>
              <a:t>.</a:t>
            </a:r>
          </a:p>
          <a:p>
            <a:pPr marL="0" indent="0" algn="ctr">
              <a:buNone/>
            </a:pPr>
            <a:r>
              <a:rPr lang="fr-FR" sz="3200" dirty="0" smtClean="0"/>
              <a:t>On distingue trois éléments :</a:t>
            </a:r>
          </a:p>
          <a:p>
            <a:pPr marL="540000" indent="0">
              <a:buNone/>
            </a:pPr>
            <a:r>
              <a:rPr lang="fr-FR" sz="3200" b="1" dirty="0" smtClean="0"/>
              <a:t>-Actif immobilisé</a:t>
            </a:r>
            <a:endParaRPr lang="fr-FR" sz="3200" dirty="0"/>
          </a:p>
          <a:p>
            <a:pPr marL="540000" indent="0">
              <a:buNone/>
            </a:pPr>
            <a:r>
              <a:rPr lang="fr-FR" sz="3200" b="1" dirty="0" smtClean="0"/>
              <a:t>-Actif </a:t>
            </a:r>
            <a:r>
              <a:rPr lang="fr-FR" sz="3200" b="1" dirty="0"/>
              <a:t>circulant </a:t>
            </a:r>
            <a:endParaRPr lang="fr-FR" sz="3200" dirty="0"/>
          </a:p>
          <a:p>
            <a:pPr marL="540000" indent="0">
              <a:buNone/>
            </a:pPr>
            <a:r>
              <a:rPr lang="fr-FR" sz="3200" b="1" dirty="0" smtClean="0"/>
              <a:t>-Trésorerie-Actif</a:t>
            </a:r>
            <a:endParaRPr lang="fr-FR" sz="32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Notion de bilan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102549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C00000"/>
                </a:solidFill>
              </a:rPr>
              <a:t>Passif du bilan</a:t>
            </a:r>
          </a:p>
          <a:p>
            <a:pPr marL="0" indent="0" algn="ctr">
              <a:buNone/>
            </a:pPr>
            <a:r>
              <a:rPr lang="fr-FR" sz="3200" dirty="0"/>
              <a:t>Le passif </a:t>
            </a:r>
            <a:r>
              <a:rPr lang="fr-FR" sz="3200" dirty="0" smtClean="0"/>
              <a:t>détaille les </a:t>
            </a:r>
            <a:r>
              <a:rPr lang="fr-FR" sz="3200" dirty="0"/>
              <a:t>ressources dont dispose l’entreprise à la date d’élaboration du bilan.</a:t>
            </a:r>
            <a:endParaRPr lang="fr-FR" sz="3200" dirty="0" smtClean="0"/>
          </a:p>
          <a:p>
            <a:pPr marL="0" indent="0" algn="ctr">
              <a:buNone/>
            </a:pPr>
            <a:r>
              <a:rPr lang="fr-FR" sz="3200" dirty="0" smtClean="0"/>
              <a:t>On distingue trois éléments :</a:t>
            </a:r>
          </a:p>
          <a:p>
            <a:pPr marL="540000" indent="0">
              <a:buNone/>
            </a:pPr>
            <a:r>
              <a:rPr lang="fr-FR" sz="3200" b="1" dirty="0" smtClean="0"/>
              <a:t>-Financement permanent</a:t>
            </a:r>
            <a:endParaRPr lang="fr-FR" sz="3200" dirty="0"/>
          </a:p>
          <a:p>
            <a:pPr marL="540000" indent="0">
              <a:buNone/>
            </a:pPr>
            <a:r>
              <a:rPr lang="fr-FR" sz="3200" b="1" dirty="0" smtClean="0"/>
              <a:t>-Passif </a:t>
            </a:r>
            <a:r>
              <a:rPr lang="fr-FR" sz="3200" b="1" dirty="0"/>
              <a:t>circulant </a:t>
            </a:r>
            <a:endParaRPr lang="fr-FR" sz="3200" dirty="0"/>
          </a:p>
          <a:p>
            <a:pPr marL="540000" indent="0">
              <a:buNone/>
            </a:pPr>
            <a:r>
              <a:rPr lang="fr-FR" sz="3200" b="1" dirty="0" smtClean="0"/>
              <a:t>-Trésorerie-Passif</a:t>
            </a:r>
            <a:endParaRPr lang="fr-FR" sz="32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Notion de bilan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425326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C00000"/>
                </a:solidFill>
              </a:rPr>
              <a:t>Présentation du bilan</a:t>
            </a:r>
          </a:p>
          <a:p>
            <a:pPr marL="0" indent="0">
              <a:buNone/>
            </a:pPr>
            <a:r>
              <a:rPr lang="fr-FR" sz="3200" b="1" dirty="0" smtClean="0"/>
              <a:t>Exemple :</a:t>
            </a:r>
          </a:p>
          <a:p>
            <a:pPr marL="0" indent="0" algn="ctr">
              <a:buNone/>
            </a:pPr>
            <a:r>
              <a:rPr lang="fr-FR" sz="3200" dirty="0" smtClean="0"/>
              <a:t>Présenter le bilan normalisé de l’entreprise SIMOH au 01/01/2020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Notion de bilan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21489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2616" y="584760"/>
            <a:ext cx="11161240" cy="543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49490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8964488" cy="676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086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C00000"/>
                </a:solidFill>
              </a:rPr>
              <a:t>Différence entre Actif et Passif</a:t>
            </a:r>
            <a:endParaRPr lang="fr-FR" sz="32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3200" dirty="0" smtClean="0"/>
              <a:t>A </a:t>
            </a:r>
            <a:r>
              <a:rPr lang="fr-FR" sz="3200" dirty="0"/>
              <a:t>la fin d’un exercice comptable, le bilan fait apparaître une différence entre le total actif et le total passif. </a:t>
            </a:r>
            <a:endParaRPr lang="fr-FR" sz="3200" dirty="0" smtClean="0"/>
          </a:p>
          <a:p>
            <a:pPr marL="0" indent="0" algn="ctr">
              <a:buNone/>
            </a:pPr>
            <a:r>
              <a:rPr lang="fr-FR" sz="3200" dirty="0" smtClean="0"/>
              <a:t>Cette </a:t>
            </a:r>
            <a:r>
              <a:rPr lang="fr-FR" sz="3200" dirty="0"/>
              <a:t>différence correspond à un résultat réalisé par l’entreprise.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Variations de bilan</a:t>
            </a:r>
            <a:endParaRPr lang="fr-FR" sz="48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9783" y="5582121"/>
            <a:ext cx="15080615" cy="13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227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SOMMAIRE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251521" y="2132856"/>
            <a:ext cx="8712967" cy="460851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3600" b="1" dirty="0" smtClean="0"/>
              <a:t> Notion de patrimoine</a:t>
            </a:r>
          </a:p>
          <a:p>
            <a:pPr marL="720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600" b="1" dirty="0" smtClean="0"/>
              <a:t>-Définition du patrimoine</a:t>
            </a:r>
          </a:p>
          <a:p>
            <a:pPr marL="720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600" b="1" dirty="0" smtClean="0"/>
              <a:t>-Affectation du patrimoine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3600" b="1" dirty="0" smtClean="0"/>
              <a:t> Notion de bilan</a:t>
            </a:r>
          </a:p>
          <a:p>
            <a:pPr marL="720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600" b="1" dirty="0" smtClean="0"/>
              <a:t>-Définition du bilan</a:t>
            </a:r>
          </a:p>
          <a:p>
            <a:pPr marL="720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600" b="1" dirty="0" smtClean="0"/>
              <a:t>-Présentation du bilan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3600" b="1" dirty="0"/>
              <a:t> </a:t>
            </a:r>
            <a:r>
              <a:rPr lang="fr-FR" sz="3600" b="1" dirty="0" smtClean="0"/>
              <a:t>Variations de bilan</a:t>
            </a:r>
          </a:p>
          <a:p>
            <a:pPr marL="720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600" b="1" dirty="0" smtClean="0"/>
              <a:t>-Cas de bénéfice</a:t>
            </a:r>
          </a:p>
          <a:p>
            <a:pPr marL="72000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600" b="1" dirty="0" smtClean="0"/>
              <a:t>-Cas de perte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348862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C00000"/>
                </a:solidFill>
              </a:rPr>
              <a:t>Différence entre Actif et Passif</a:t>
            </a:r>
            <a:endParaRPr lang="fr-FR" sz="32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3200" dirty="0"/>
              <a:t>Deux situations peuvent se présenter :</a:t>
            </a:r>
          </a:p>
          <a:p>
            <a:pPr marL="0" indent="0">
              <a:buNone/>
            </a:pPr>
            <a:r>
              <a:rPr lang="fr-FR" sz="3200" dirty="0"/>
              <a:t>-Si Total Actif &gt; Total Passif : Le résultat est un </a:t>
            </a:r>
            <a:r>
              <a:rPr lang="fr-FR" sz="3200" b="1" dirty="0"/>
              <a:t>Bénéfice</a:t>
            </a:r>
            <a:r>
              <a:rPr lang="fr-FR" sz="3200" dirty="0"/>
              <a:t> qui doit être enregistré dans le bilan aux capitaux propres avec le signe </a:t>
            </a:r>
            <a:r>
              <a:rPr lang="fr-FR" sz="3200" dirty="0" smtClean="0"/>
              <a:t>(+).</a:t>
            </a:r>
            <a:endParaRPr lang="fr-FR" sz="3200" dirty="0"/>
          </a:p>
          <a:p>
            <a:pPr marL="0" indent="0">
              <a:buNone/>
            </a:pPr>
            <a:r>
              <a:rPr lang="fr-FR" sz="3200" dirty="0"/>
              <a:t>-Si Total Actif &lt; Total Passif : Le résultat est une </a:t>
            </a:r>
            <a:r>
              <a:rPr lang="fr-FR" sz="3200" b="1" dirty="0"/>
              <a:t>Perte</a:t>
            </a:r>
            <a:r>
              <a:rPr lang="fr-FR" sz="3200" dirty="0"/>
              <a:t> qui doit être enregistrée dans le bilan aux capitaux propres avec le signe </a:t>
            </a:r>
            <a:r>
              <a:rPr lang="fr-FR" sz="3200" dirty="0" smtClean="0"/>
              <a:t>(–).</a:t>
            </a:r>
            <a:endParaRPr lang="fr-FR" sz="32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Variations de bilan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110041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C00000"/>
                </a:solidFill>
              </a:rPr>
              <a:t>Différence entre Actif et Passif</a:t>
            </a:r>
            <a:endParaRPr lang="fr-FR" sz="32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fr-FR" sz="3200" b="1" dirty="0"/>
              <a:t>Exemple : </a:t>
            </a:r>
            <a:endParaRPr lang="fr-FR" sz="3200" b="1" dirty="0" smtClean="0"/>
          </a:p>
          <a:p>
            <a:pPr marL="0" indent="0">
              <a:buNone/>
            </a:pPr>
            <a:r>
              <a:rPr lang="fr-FR" sz="2800" dirty="0" smtClean="0"/>
              <a:t>Le </a:t>
            </a:r>
            <a:r>
              <a:rPr lang="fr-FR" sz="2800" dirty="0"/>
              <a:t>03/01/2020, l’entreprise SIMOH a vendu un stock de marchandises ayant coûté 5.000 </a:t>
            </a:r>
            <a:r>
              <a:rPr lang="fr-FR" sz="2800" dirty="0" err="1"/>
              <a:t>dh</a:t>
            </a:r>
            <a:r>
              <a:rPr lang="fr-FR" sz="2800" dirty="0"/>
              <a:t> au prix de :</a:t>
            </a:r>
          </a:p>
          <a:p>
            <a:pPr marL="540000" indent="0">
              <a:buNone/>
            </a:pPr>
            <a:r>
              <a:rPr lang="fr-FR" sz="2800" b="1" dirty="0"/>
              <a:t>-1</a:t>
            </a:r>
            <a:r>
              <a:rPr lang="fr-FR" sz="2800" b="1" baseline="30000" dirty="0"/>
              <a:t>er</a:t>
            </a:r>
            <a:r>
              <a:rPr lang="fr-FR" sz="2800" b="1" dirty="0"/>
              <a:t> cas :</a:t>
            </a:r>
            <a:r>
              <a:rPr lang="fr-FR" sz="2800" dirty="0"/>
              <a:t> 8.000 </a:t>
            </a:r>
            <a:r>
              <a:rPr lang="fr-FR" sz="2800" dirty="0" err="1"/>
              <a:t>dh</a:t>
            </a:r>
            <a:r>
              <a:rPr lang="fr-FR" sz="2800" dirty="0"/>
              <a:t> par chèque bancaire.</a:t>
            </a:r>
          </a:p>
          <a:p>
            <a:pPr marL="540000" indent="0">
              <a:buNone/>
            </a:pPr>
            <a:r>
              <a:rPr lang="fr-FR" sz="2800" b="1" dirty="0"/>
              <a:t>-2</a:t>
            </a:r>
            <a:r>
              <a:rPr lang="fr-FR" sz="2800" b="1" baseline="30000" dirty="0"/>
              <a:t>ème</a:t>
            </a:r>
            <a:r>
              <a:rPr lang="fr-FR" sz="2800" b="1" dirty="0"/>
              <a:t> cas :</a:t>
            </a:r>
            <a:r>
              <a:rPr lang="fr-FR" sz="2800" dirty="0"/>
              <a:t> 3.000 </a:t>
            </a:r>
            <a:r>
              <a:rPr lang="fr-FR" sz="2800" dirty="0" err="1"/>
              <a:t>dh</a:t>
            </a:r>
            <a:r>
              <a:rPr lang="fr-FR" sz="2800" dirty="0"/>
              <a:t> par chèque bancaire.</a:t>
            </a:r>
          </a:p>
          <a:p>
            <a:pPr marL="0" indent="0">
              <a:buNone/>
            </a:pPr>
            <a:r>
              <a:rPr lang="fr-FR" sz="2800" b="1" dirty="0"/>
              <a:t>Travail à faire : </a:t>
            </a:r>
            <a:endParaRPr lang="fr-FR" sz="2800" b="1" dirty="0" smtClean="0"/>
          </a:p>
          <a:p>
            <a:pPr marL="0" indent="0">
              <a:buNone/>
            </a:pPr>
            <a:r>
              <a:rPr lang="fr-FR" sz="2800" dirty="0" smtClean="0"/>
              <a:t>Etablir </a:t>
            </a:r>
            <a:r>
              <a:rPr lang="fr-FR" sz="2800" dirty="0"/>
              <a:t>le bilan de l’entreprise SIMOH au 03/01/2020.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Variations de bilan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850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608" y="908719"/>
            <a:ext cx="10984612" cy="5021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88710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0000" y="908720"/>
            <a:ext cx="1102400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1568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Remarque</a:t>
            </a:r>
            <a:endParaRPr lang="fr-FR" sz="36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3200" dirty="0" smtClean="0"/>
              <a:t>La </a:t>
            </a:r>
            <a:r>
              <a:rPr lang="fr-FR" sz="3200" dirty="0"/>
              <a:t>situation patrimoniale de l’entreprise change après chaque opération, ce qui appelle l’entreprise à établir un nouveau bilan.</a:t>
            </a:r>
          </a:p>
          <a:p>
            <a:pPr marL="0" indent="0" algn="ctr">
              <a:buNone/>
            </a:pPr>
            <a:r>
              <a:rPr lang="fr-FR" sz="3200" dirty="0"/>
              <a:t>Et puisque il n’est pas possible d’établir plusieurs bilans par jour, l’entreprise </a:t>
            </a:r>
            <a:r>
              <a:rPr lang="fr-FR" sz="3200" dirty="0" smtClean="0"/>
              <a:t>va </a:t>
            </a:r>
            <a:r>
              <a:rPr lang="fr-FR" sz="3200" dirty="0"/>
              <a:t>suivre les variations de chaque poste du bilan dans un tableau appelé « </a:t>
            </a:r>
            <a:r>
              <a:rPr lang="fr-FR" sz="3200" b="1" dirty="0"/>
              <a:t>Compte</a:t>
            </a:r>
            <a:r>
              <a:rPr lang="fr-FR" sz="3200" dirty="0"/>
              <a:t> ».</a:t>
            </a:r>
            <a:endParaRPr lang="fr-FR" sz="2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Variations de bilan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111291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51" y="332656"/>
            <a:ext cx="9201703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9865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473" y="764704"/>
            <a:ext cx="9360001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22485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9214" y="1844824"/>
            <a:ext cx="10631814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94237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624"/>
            <a:ext cx="8568952" cy="6786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7110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3999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5569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Définition du patrimoine</a:t>
            </a:r>
          </a:p>
          <a:p>
            <a:pPr marL="0" indent="0" algn="ctr">
              <a:buNone/>
            </a:pPr>
            <a:r>
              <a:rPr lang="fr-FR" sz="3600" dirty="0"/>
              <a:t>Le patrimoine est l’ensemble des biens et créances que possède une personne à un moment donné, après déduction de l’ensemble de ses dettes.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Notion de patrimoine</a:t>
            </a:r>
            <a:endParaRPr lang="fr-FR" sz="4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608" y="5157192"/>
            <a:ext cx="11855425" cy="1157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139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405" y="692696"/>
            <a:ext cx="9665513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63551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9048" y="1484784"/>
            <a:ext cx="9642097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87852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68952" cy="6468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437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632" y="40467"/>
            <a:ext cx="11665296" cy="6772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1586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6651" y="72008"/>
            <a:ext cx="11659331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86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Affectation du patrimoine</a:t>
            </a:r>
          </a:p>
          <a:p>
            <a:pPr marL="0" indent="0">
              <a:buNone/>
            </a:pPr>
            <a:r>
              <a:rPr lang="fr-FR" sz="3600" dirty="0"/>
              <a:t>Le patrimoine comprend deux parties :</a:t>
            </a:r>
          </a:p>
          <a:p>
            <a:pPr marL="360000" indent="0">
              <a:buNone/>
            </a:pPr>
            <a:r>
              <a:rPr lang="fr-FR" sz="3600" b="1" dirty="0"/>
              <a:t>-</a:t>
            </a:r>
            <a:r>
              <a:rPr lang="fr-FR" sz="3600" b="1" dirty="0" smtClean="0"/>
              <a:t>Une </a:t>
            </a:r>
            <a:r>
              <a:rPr lang="fr-FR" sz="3600" b="1" dirty="0"/>
              <a:t>partie formée des éléments à usage privé.</a:t>
            </a:r>
          </a:p>
          <a:p>
            <a:pPr marL="360000" indent="0">
              <a:buNone/>
            </a:pPr>
            <a:r>
              <a:rPr lang="fr-FR" sz="3600" b="1" dirty="0"/>
              <a:t>-</a:t>
            </a:r>
            <a:r>
              <a:rPr lang="fr-FR" sz="3600" b="1" dirty="0" smtClean="0"/>
              <a:t>Une </a:t>
            </a:r>
            <a:r>
              <a:rPr lang="fr-FR" sz="3600" b="1" dirty="0"/>
              <a:t>partie formée des éléments affectés au commerce</a:t>
            </a:r>
            <a:r>
              <a:rPr lang="fr-FR" sz="3600" b="1" dirty="0" smtClean="0"/>
              <a:t>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Notion de patrimoine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10180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060848"/>
            <a:ext cx="9036496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Affectation du patrimoine</a:t>
            </a:r>
          </a:p>
          <a:p>
            <a:pPr marL="0" indent="0" algn="ctr">
              <a:buNone/>
            </a:pPr>
            <a:r>
              <a:rPr lang="fr-FR" sz="3600" dirty="0"/>
              <a:t>La comptabilité s’applique sur la partie du patrimoine affectée au commerce. Cette partie exprime la situation patrimoniale de l’entreprise, c'est-à-dire les biens qu’elle possède ou </a:t>
            </a:r>
            <a:r>
              <a:rPr lang="fr-FR" sz="3600" b="1" dirty="0"/>
              <a:t>les emplois</a:t>
            </a:r>
            <a:r>
              <a:rPr lang="fr-FR" sz="3600" dirty="0"/>
              <a:t> et les dettes qu’elle doit payer ou </a:t>
            </a:r>
            <a:r>
              <a:rPr lang="fr-FR" sz="3600" b="1" dirty="0"/>
              <a:t>les ressources</a:t>
            </a:r>
            <a:r>
              <a:rPr lang="fr-FR" sz="3600" dirty="0"/>
              <a:t>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Notion de patrimoine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79326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8307" y="260648"/>
            <a:ext cx="11206238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391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285661"/>
            <a:ext cx="10369152" cy="6400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16236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vre relié">
  <a:themeElements>
    <a:clrScheme name="Livre reli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Livre reli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Livre reli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1233</TotalTime>
  <Words>384</Words>
  <Application>Microsoft Office PowerPoint</Application>
  <PresentationFormat>Affichage à l'écran (4:3)</PresentationFormat>
  <Paragraphs>81</Paragraphs>
  <Slides>32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3" baseType="lpstr">
      <vt:lpstr>Livre relié</vt:lpstr>
      <vt:lpstr>Finance et Comptabilité</vt:lpstr>
      <vt:lpstr>SOMMAIRE</vt:lpstr>
      <vt:lpstr>Notion de patrimoine</vt:lpstr>
      <vt:lpstr>Présentation PowerPoint</vt:lpstr>
      <vt:lpstr>Présentation PowerPoint</vt:lpstr>
      <vt:lpstr>Notion de patrimoine</vt:lpstr>
      <vt:lpstr>Notion de patrimoine</vt:lpstr>
      <vt:lpstr>Présentation PowerPoint</vt:lpstr>
      <vt:lpstr>Présentation PowerPoint</vt:lpstr>
      <vt:lpstr>Notion de bilan</vt:lpstr>
      <vt:lpstr>Présentation PowerPoint</vt:lpstr>
      <vt:lpstr>Notion de bilan</vt:lpstr>
      <vt:lpstr>Notion de bilan</vt:lpstr>
      <vt:lpstr>Notion de bilan</vt:lpstr>
      <vt:lpstr>Notion de bilan</vt:lpstr>
      <vt:lpstr>Notion de bilan</vt:lpstr>
      <vt:lpstr>Présentation PowerPoint</vt:lpstr>
      <vt:lpstr>Présentation PowerPoint</vt:lpstr>
      <vt:lpstr>Variations de bilan</vt:lpstr>
      <vt:lpstr>Variations de bilan</vt:lpstr>
      <vt:lpstr>Variations de bilan</vt:lpstr>
      <vt:lpstr>Présentation PowerPoint</vt:lpstr>
      <vt:lpstr>Présentation PowerPoint</vt:lpstr>
      <vt:lpstr>Variations de bilan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Protectionnisme</dc:title>
  <dc:creator>USER</dc:creator>
  <cp:lastModifiedBy>USER</cp:lastModifiedBy>
  <cp:revision>88</cp:revision>
  <dcterms:created xsi:type="dcterms:W3CDTF">2017-12-10T14:04:35Z</dcterms:created>
  <dcterms:modified xsi:type="dcterms:W3CDTF">2020-02-13T23:03:59Z</dcterms:modified>
</cp:coreProperties>
</file>