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72"/>
  </p:notesMasterIdLst>
  <p:sldIdLst>
    <p:sldId id="256" r:id="rId2"/>
    <p:sldId id="267" r:id="rId3"/>
    <p:sldId id="259" r:id="rId4"/>
    <p:sldId id="319" r:id="rId5"/>
    <p:sldId id="320" r:id="rId6"/>
    <p:sldId id="261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30" r:id="rId16"/>
    <p:sldId id="331" r:id="rId17"/>
    <p:sldId id="332" r:id="rId18"/>
    <p:sldId id="333" r:id="rId19"/>
    <p:sldId id="334" r:id="rId20"/>
    <p:sldId id="336" r:id="rId21"/>
    <p:sldId id="337" r:id="rId22"/>
    <p:sldId id="338" r:id="rId23"/>
    <p:sldId id="339" r:id="rId24"/>
    <p:sldId id="340" r:id="rId25"/>
    <p:sldId id="341" r:id="rId26"/>
    <p:sldId id="342" r:id="rId27"/>
    <p:sldId id="343" r:id="rId28"/>
    <p:sldId id="344" r:id="rId29"/>
    <p:sldId id="345" r:id="rId30"/>
    <p:sldId id="346" r:id="rId31"/>
    <p:sldId id="347" r:id="rId32"/>
    <p:sldId id="348" r:id="rId33"/>
    <p:sldId id="349" r:id="rId34"/>
    <p:sldId id="354" r:id="rId35"/>
    <p:sldId id="355" r:id="rId36"/>
    <p:sldId id="356" r:id="rId37"/>
    <p:sldId id="357" r:id="rId38"/>
    <p:sldId id="358" r:id="rId39"/>
    <p:sldId id="361" r:id="rId40"/>
    <p:sldId id="359" r:id="rId41"/>
    <p:sldId id="360" r:id="rId42"/>
    <p:sldId id="375" r:id="rId43"/>
    <p:sldId id="403" r:id="rId44"/>
    <p:sldId id="378" r:id="rId45"/>
    <p:sldId id="379" r:id="rId46"/>
    <p:sldId id="376" r:id="rId47"/>
    <p:sldId id="380" r:id="rId48"/>
    <p:sldId id="381" r:id="rId49"/>
    <p:sldId id="377" r:id="rId50"/>
    <p:sldId id="382" r:id="rId51"/>
    <p:sldId id="383" r:id="rId52"/>
    <p:sldId id="384" r:id="rId53"/>
    <p:sldId id="390" r:id="rId54"/>
    <p:sldId id="391" r:id="rId55"/>
    <p:sldId id="385" r:id="rId56"/>
    <p:sldId id="392" r:id="rId57"/>
    <p:sldId id="386" r:id="rId58"/>
    <p:sldId id="393" r:id="rId59"/>
    <p:sldId id="394" r:id="rId60"/>
    <p:sldId id="395" r:id="rId61"/>
    <p:sldId id="396" r:id="rId62"/>
    <p:sldId id="387" r:id="rId63"/>
    <p:sldId id="397" r:id="rId64"/>
    <p:sldId id="388" r:id="rId65"/>
    <p:sldId id="389" r:id="rId66"/>
    <p:sldId id="398" r:id="rId67"/>
    <p:sldId id="402" r:id="rId68"/>
    <p:sldId id="399" r:id="rId69"/>
    <p:sldId id="400" r:id="rId70"/>
    <p:sldId id="401" r:id="rId7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98CCC-7681-49C0-A5C7-9F88DD49EFB5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13D02-CB65-44A0-B4AA-B921C8C7BD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490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608054-4F13-4E0F-ABE7-CE6080AA0409}" type="slidenum">
              <a:rPr lang="fr-FR" smtClean="0"/>
              <a:pPr/>
              <a:t>5</a:t>
            </a:fld>
            <a:endParaRPr lang="fr-FR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57150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fr-FR" b="1" u="sng" smtClean="0"/>
              <a:t>NOTES   PERSONNELLES</a:t>
            </a:r>
            <a:r>
              <a:rPr lang="fr-FR" smtClean="0"/>
              <a:t>: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3A9F9-A293-40F8-B211-2403CCA0F881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 w="57150"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fr-FR" b="1" u="sng" smtClean="0"/>
              <a:t>NOTES   PERSONNELLES</a:t>
            </a:r>
            <a:r>
              <a:rPr lang="fr-FR" u="sng" smtClean="0"/>
              <a:t>: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81ED0FB-61F3-41F2-A0BB-B7CBFEB1847E}" type="datetimeFigureOut">
              <a:rPr lang="fr-FR" smtClean="0"/>
              <a:t>15/03/2020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BCD966D-DE6B-408B-B6CC-AC4F5069B52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1886" y="1412776"/>
            <a:ext cx="8451667" cy="1524000"/>
          </a:xfrm>
        </p:spPr>
        <p:txBody>
          <a:bodyPr>
            <a:noAutofit/>
          </a:bodyPr>
          <a:lstStyle/>
          <a:p>
            <a:pPr algn="ctr"/>
            <a:r>
              <a:rPr lang="fr-FR" sz="7200" b="1" dirty="0" smtClean="0">
                <a:cs typeface="Times New Roman" pitchFamily="18" charset="0"/>
              </a:rPr>
              <a:t>Fiscalité</a:t>
            </a:r>
            <a:endParaRPr lang="fr-FR" sz="7200" b="1" dirty="0">
              <a:cs typeface="Times New Roman" pitchFamily="18" charset="0"/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323528" y="3993232"/>
            <a:ext cx="8451667" cy="1524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6000" b="1" dirty="0" smtClean="0">
                <a:solidFill>
                  <a:schemeClr val="bg1"/>
                </a:solidFill>
                <a:cs typeface="Times New Roman" pitchFamily="18" charset="0"/>
              </a:rPr>
              <a:t>Taxe sur la Valeur Ajoutée</a:t>
            </a:r>
            <a:endParaRPr lang="fr-FR" sz="60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5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0630" y="2140159"/>
            <a:ext cx="8921930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/>
              <a:t>Exonérations sans droit à déduction</a:t>
            </a:r>
          </a:p>
          <a:p>
            <a:r>
              <a:rPr lang="fr-FR" sz="3200" dirty="0" smtClean="0"/>
              <a:t> Les produits de première nécessité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</a:t>
            </a:r>
            <a:r>
              <a:rPr lang="fr-FR" sz="3200" dirty="0"/>
              <a:t>journaux, les publications, les livres, les timbres fiscaux et les films </a:t>
            </a:r>
            <a:r>
              <a:rPr lang="fr-FR" sz="3200" dirty="0" smtClean="0"/>
              <a:t>;</a:t>
            </a:r>
          </a:p>
          <a:p>
            <a:r>
              <a:rPr lang="fr-FR" sz="3200" dirty="0"/>
              <a:t> Les opérations réalisées par les coopératives </a:t>
            </a:r>
            <a:r>
              <a:rPr lang="fr-FR" sz="3200" dirty="0" smtClean="0"/>
              <a:t>;</a:t>
            </a:r>
          </a:p>
          <a:p>
            <a:r>
              <a:rPr lang="fr-FR" sz="3200" dirty="0" smtClean="0"/>
              <a:t> </a:t>
            </a:r>
            <a:r>
              <a:rPr lang="fr-FR" sz="3200" dirty="0"/>
              <a:t>Les prestations fournies par les associations à but non </a:t>
            </a:r>
            <a:r>
              <a:rPr lang="fr-FR" sz="3200" dirty="0" smtClean="0"/>
              <a:t>lucratif.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Opérations exonérées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52458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0630" y="2140159"/>
            <a:ext cx="8921930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/>
              <a:t>Exonérations avec droit à déduction</a:t>
            </a:r>
          </a:p>
          <a:p>
            <a:r>
              <a:rPr lang="fr-FR" sz="3200" dirty="0" smtClean="0"/>
              <a:t> </a:t>
            </a:r>
            <a:r>
              <a:rPr lang="fr-FR" sz="3200" dirty="0"/>
              <a:t>Les produits livrés et les prestations de services rendues à l’exportation ;</a:t>
            </a:r>
            <a:r>
              <a:rPr lang="fr-FR" sz="3200" dirty="0" smtClean="0"/>
              <a:t> 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</a:t>
            </a:r>
            <a:r>
              <a:rPr lang="fr-FR" sz="3200" dirty="0"/>
              <a:t>produits placés sous le régime suspensif ;</a:t>
            </a:r>
          </a:p>
          <a:p>
            <a:r>
              <a:rPr lang="fr-FR" sz="3200" dirty="0" smtClean="0"/>
              <a:t> Les </a:t>
            </a:r>
            <a:r>
              <a:rPr lang="fr-FR" sz="3200" dirty="0"/>
              <a:t>opérations de transport international </a:t>
            </a:r>
            <a:r>
              <a:rPr lang="fr-FR" sz="3200" dirty="0" smtClean="0"/>
              <a:t>;</a:t>
            </a:r>
          </a:p>
          <a:p>
            <a:r>
              <a:rPr lang="fr-FR" sz="3200" dirty="0" smtClean="0"/>
              <a:t> Les </a:t>
            </a:r>
            <a:r>
              <a:rPr lang="fr-FR" sz="3200" dirty="0"/>
              <a:t>engrais et certains matériels à usage </a:t>
            </a:r>
            <a:r>
              <a:rPr lang="fr-FR" sz="3200" dirty="0" smtClean="0"/>
              <a:t>agricole.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Opérations exonérées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407264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0630" y="2140159"/>
            <a:ext cx="8921930" cy="4601209"/>
          </a:xfrm>
        </p:spPr>
        <p:txBody>
          <a:bodyPr>
            <a:noAutofit/>
          </a:bodyPr>
          <a:lstStyle/>
          <a:p>
            <a:r>
              <a:rPr lang="fr-FR" sz="3200" dirty="0" smtClean="0"/>
              <a:t> L’exonération avec droit à déduction signifie que le redevable, malgré qu’il vend sans TVA, a le droit de récupérer la TVA payée lors de ses achats.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 </a:t>
            </a:r>
            <a:r>
              <a:rPr lang="fr-FR" sz="3200" dirty="0"/>
              <a:t>régime suspensif est un système réservé exclusivement aux entreprises exportatrices </a:t>
            </a:r>
            <a:r>
              <a:rPr lang="fr-FR" sz="3200" dirty="0" smtClean="0"/>
              <a:t>qui </a:t>
            </a:r>
            <a:r>
              <a:rPr lang="fr-FR" sz="3200" dirty="0"/>
              <a:t>peuvent être autorisées à acheter, en exonération de la </a:t>
            </a:r>
            <a:r>
              <a:rPr lang="fr-FR" sz="3200" dirty="0" smtClean="0"/>
              <a:t>TVA.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Opérations exonérées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40679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0630" y="2140159"/>
            <a:ext cx="8921930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200" b="1" dirty="0" smtClean="0">
                <a:solidFill>
                  <a:srgbClr val="FF0000"/>
                </a:solidFill>
              </a:rPr>
              <a:t>Exonération sans droit à déduction </a:t>
            </a:r>
          </a:p>
          <a:p>
            <a:pPr marL="0" indent="0" algn="ctr">
              <a:buNone/>
            </a:pPr>
            <a:r>
              <a:rPr lang="fr-FR" sz="2800" dirty="0" smtClean="0"/>
              <a:t>Achat avec TVA				Vente sans TVA</a:t>
            </a:r>
            <a:endParaRPr lang="fr-FR" sz="2800" dirty="0"/>
          </a:p>
          <a:p>
            <a:pPr marL="0" indent="0">
              <a:spcBef>
                <a:spcPts val="0"/>
              </a:spcBef>
              <a:buNone/>
            </a:pPr>
            <a:r>
              <a:rPr lang="fr-FR" sz="2800" dirty="0" smtClean="0"/>
              <a:t>       </a:t>
            </a:r>
            <a:r>
              <a:rPr lang="fr-FR" sz="2000" dirty="0" smtClean="0"/>
              <a:t>(non récupérable)</a:t>
            </a:r>
            <a:endParaRPr lang="fr-FR" sz="2800" dirty="0" smtClean="0"/>
          </a:p>
          <a:p>
            <a:pPr marL="0" indent="0" algn="ctr">
              <a:buNone/>
            </a:pPr>
            <a:r>
              <a:rPr lang="fr-FR" sz="3200" b="1" dirty="0">
                <a:solidFill>
                  <a:srgbClr val="FF0000"/>
                </a:solidFill>
              </a:rPr>
              <a:t>Exonération </a:t>
            </a:r>
            <a:r>
              <a:rPr lang="fr-FR" sz="3200" b="1" dirty="0" smtClean="0">
                <a:solidFill>
                  <a:srgbClr val="FF0000"/>
                </a:solidFill>
              </a:rPr>
              <a:t>avec </a:t>
            </a:r>
            <a:r>
              <a:rPr lang="fr-FR" sz="3200" b="1" dirty="0">
                <a:solidFill>
                  <a:srgbClr val="FF0000"/>
                </a:solidFill>
              </a:rPr>
              <a:t>droit à déduction </a:t>
            </a:r>
          </a:p>
          <a:p>
            <a:pPr marL="0" indent="0" algn="ctr">
              <a:buNone/>
            </a:pPr>
            <a:r>
              <a:rPr lang="fr-FR" sz="2800" dirty="0" smtClean="0"/>
              <a:t>Achat avec TVA				Vente sans TVA</a:t>
            </a:r>
          </a:p>
          <a:p>
            <a:pPr marL="0" indent="0">
              <a:buNone/>
            </a:pPr>
            <a:r>
              <a:rPr lang="fr-FR" dirty="0" smtClean="0"/>
              <a:t>       </a:t>
            </a:r>
            <a:r>
              <a:rPr lang="fr-FR" sz="2000" dirty="0" smtClean="0"/>
              <a:t>  (récupérable)</a:t>
            </a:r>
          </a:p>
          <a:p>
            <a:pPr marL="0" indent="0" algn="ctr">
              <a:buNone/>
            </a:pPr>
            <a:r>
              <a:rPr lang="fr-FR" sz="3200" b="1" dirty="0" smtClean="0">
                <a:solidFill>
                  <a:srgbClr val="FF0000"/>
                </a:solidFill>
              </a:rPr>
              <a:t>Régime suspensif</a:t>
            </a:r>
          </a:p>
          <a:p>
            <a:pPr marL="0" indent="0" algn="ctr">
              <a:buNone/>
            </a:pPr>
            <a:r>
              <a:rPr lang="fr-FR" sz="2800" dirty="0"/>
              <a:t>Achat </a:t>
            </a:r>
            <a:r>
              <a:rPr lang="fr-FR" sz="2800" dirty="0" smtClean="0"/>
              <a:t>sans </a:t>
            </a:r>
            <a:r>
              <a:rPr lang="fr-FR" sz="2800" dirty="0"/>
              <a:t>TVA		</a:t>
            </a:r>
            <a:r>
              <a:rPr lang="fr-FR" sz="2800" dirty="0" smtClean="0"/>
              <a:t>	</a:t>
            </a:r>
            <a:r>
              <a:rPr lang="fr-FR" sz="2800" dirty="0"/>
              <a:t>	Vente sans </a:t>
            </a:r>
            <a:r>
              <a:rPr lang="fr-FR" sz="2800" dirty="0" smtClean="0"/>
              <a:t>TVA</a:t>
            </a: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Opérations exonérées</a:t>
            </a:r>
            <a:endParaRPr lang="fr-FR" sz="4800" b="1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3347864" y="2996952"/>
            <a:ext cx="2592288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>
            <a:off x="3347864" y="4509120"/>
            <a:ext cx="2592288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275856" y="6021288"/>
            <a:ext cx="2592288" cy="0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64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0630" y="2140159"/>
            <a:ext cx="8921930" cy="4601209"/>
          </a:xfrm>
        </p:spPr>
        <p:txBody>
          <a:bodyPr>
            <a:noAutofit/>
          </a:bodyPr>
          <a:lstStyle/>
          <a:p>
            <a:r>
              <a:rPr lang="fr-FR" sz="3200" dirty="0" smtClean="0"/>
              <a:t> Les opérations à caractère civil (location)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opérations agricoles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opérations </a:t>
            </a:r>
            <a:r>
              <a:rPr lang="fr-FR" sz="3200" dirty="0"/>
              <a:t>appartenant au secteur de </a:t>
            </a:r>
            <a:r>
              <a:rPr lang="fr-FR" sz="3200" dirty="0" smtClean="0"/>
              <a:t>l’enseignement.</a:t>
            </a:r>
          </a:p>
          <a:p>
            <a:pPr marL="0" indent="0">
              <a:buNone/>
            </a:pPr>
            <a:r>
              <a:rPr lang="fr-FR" sz="3200" dirty="0" smtClean="0">
                <a:solidFill>
                  <a:srgbClr val="FF0000"/>
                </a:solidFill>
              </a:rPr>
              <a:t>NB :</a:t>
            </a:r>
          </a:p>
          <a:p>
            <a:r>
              <a:rPr lang="fr-FR" sz="3200" dirty="0" smtClean="0"/>
              <a:t> La location nue et la location meublée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La location du fonds de commerce</a:t>
            </a:r>
            <a:endParaRPr lang="fr-FR" sz="3200" dirty="0"/>
          </a:p>
          <a:p>
            <a:endParaRPr lang="fr-FR" sz="32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Opérations hors champ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62857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7" y="892174"/>
            <a:ext cx="8490857" cy="592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re 2"/>
          <p:cNvSpPr txBox="1">
            <a:spLocks/>
          </p:cNvSpPr>
          <p:nvPr/>
        </p:nvSpPr>
        <p:spPr>
          <a:xfrm>
            <a:off x="688490" y="142502"/>
            <a:ext cx="7756263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600" b="1" smtClean="0"/>
              <a:t>Exercice d’application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410645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 txBox="1">
            <a:spLocks/>
          </p:cNvSpPr>
          <p:nvPr/>
        </p:nvSpPr>
        <p:spPr>
          <a:xfrm>
            <a:off x="688490" y="142502"/>
            <a:ext cx="7756263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3600" b="1" dirty="0" smtClean="0"/>
              <a:t>Exercice d’application</a:t>
            </a:r>
            <a:endParaRPr lang="fr-FR" sz="3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9" y="844339"/>
            <a:ext cx="8506963" cy="604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109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060848"/>
            <a:ext cx="8624854" cy="460120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La base d’imposition ou l’assiette </a:t>
            </a:r>
            <a:r>
              <a:rPr lang="fr-FR" dirty="0"/>
              <a:t>de la TVA comprend :</a:t>
            </a:r>
          </a:p>
          <a:p>
            <a:r>
              <a:rPr lang="fr-FR" dirty="0" smtClean="0"/>
              <a:t>La </a:t>
            </a:r>
            <a:r>
              <a:rPr lang="fr-FR" dirty="0"/>
              <a:t>valeur nette (prix) des biens ou services fournis, après déduction de toute réduction à caractère commercial (rabais, remise, ristourne) et financier (escompte) ;</a:t>
            </a:r>
          </a:p>
          <a:p>
            <a:r>
              <a:rPr lang="fr-FR" dirty="0"/>
              <a:t> </a:t>
            </a:r>
            <a:r>
              <a:rPr lang="fr-FR" dirty="0" smtClean="0"/>
              <a:t>Les </a:t>
            </a:r>
            <a:r>
              <a:rPr lang="fr-FR" dirty="0"/>
              <a:t>frais de transport facturés au client ;</a:t>
            </a:r>
          </a:p>
          <a:p>
            <a:r>
              <a:rPr lang="fr-FR" dirty="0"/>
              <a:t> </a:t>
            </a:r>
            <a:r>
              <a:rPr lang="fr-FR" dirty="0" smtClean="0"/>
              <a:t>Les </a:t>
            </a:r>
            <a:r>
              <a:rPr lang="fr-FR" dirty="0"/>
              <a:t>frais d’emballages non récupérables ;</a:t>
            </a:r>
          </a:p>
          <a:p>
            <a:r>
              <a:rPr lang="fr-FR" dirty="0"/>
              <a:t> </a:t>
            </a:r>
            <a:r>
              <a:rPr lang="fr-FR" dirty="0" smtClean="0"/>
              <a:t>Les </a:t>
            </a:r>
            <a:r>
              <a:rPr lang="fr-FR" dirty="0"/>
              <a:t>frais de commission ou de courtage ;</a:t>
            </a:r>
          </a:p>
          <a:p>
            <a:r>
              <a:rPr lang="fr-FR" dirty="0"/>
              <a:t> </a:t>
            </a:r>
            <a:r>
              <a:rPr lang="fr-FR" dirty="0" smtClean="0"/>
              <a:t>Les </a:t>
            </a:r>
            <a:r>
              <a:rPr lang="fr-FR" dirty="0"/>
              <a:t>intérêts pour règlement à </a:t>
            </a:r>
            <a:r>
              <a:rPr lang="fr-FR" dirty="0" smtClean="0"/>
              <a:t>terme</a:t>
            </a:r>
            <a:r>
              <a:rPr lang="fr-FR" dirty="0"/>
              <a:t>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Règles d’assiette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55936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060848"/>
            <a:ext cx="8624854" cy="4601209"/>
          </a:xfrm>
        </p:spPr>
        <p:txBody>
          <a:bodyPr>
            <a:noAutofit/>
          </a:bodyPr>
          <a:lstStyle/>
          <a:p>
            <a:endParaRPr lang="fr-FR" sz="2800" b="1" dirty="0" smtClean="0"/>
          </a:p>
          <a:p>
            <a:r>
              <a:rPr lang="fr-FR" sz="2800" b="1" dirty="0" smtClean="0"/>
              <a:t> TVA </a:t>
            </a:r>
            <a:r>
              <a:rPr lang="fr-FR" sz="2800" b="1" dirty="0"/>
              <a:t>= </a:t>
            </a:r>
            <a:r>
              <a:rPr lang="fr-FR" sz="2800" b="1" dirty="0" smtClean="0"/>
              <a:t>HT </a:t>
            </a:r>
            <a:r>
              <a:rPr lang="fr-FR" sz="2800" b="1" dirty="0"/>
              <a:t>* Taux </a:t>
            </a:r>
            <a:endParaRPr lang="fr-FR" sz="2800" dirty="0"/>
          </a:p>
          <a:p>
            <a:r>
              <a:rPr lang="fr-FR" sz="2800" b="1" dirty="0" smtClean="0"/>
              <a:t> TTC </a:t>
            </a:r>
            <a:r>
              <a:rPr lang="fr-FR" sz="2800" b="1" dirty="0"/>
              <a:t>= </a:t>
            </a:r>
            <a:r>
              <a:rPr lang="fr-FR" sz="2800" b="1" dirty="0" smtClean="0"/>
              <a:t>HT </a:t>
            </a:r>
            <a:r>
              <a:rPr lang="fr-FR" sz="2800" b="1" dirty="0"/>
              <a:t>+ </a:t>
            </a:r>
            <a:r>
              <a:rPr lang="fr-FR" sz="2800" b="1" dirty="0" smtClean="0"/>
              <a:t>TVA</a:t>
            </a:r>
            <a:endParaRPr lang="fr-FR" sz="2800" dirty="0"/>
          </a:p>
          <a:p>
            <a:r>
              <a:rPr lang="fr-FR" sz="2800" b="1" dirty="0" smtClean="0"/>
              <a:t> TTC </a:t>
            </a:r>
            <a:r>
              <a:rPr lang="fr-FR" sz="2800" b="1" dirty="0"/>
              <a:t>= </a:t>
            </a:r>
            <a:r>
              <a:rPr lang="fr-FR" sz="2800" b="1" dirty="0" smtClean="0"/>
              <a:t>HT </a:t>
            </a:r>
            <a:r>
              <a:rPr lang="fr-FR" sz="2800" b="1" dirty="0"/>
              <a:t>+ </a:t>
            </a:r>
            <a:r>
              <a:rPr lang="fr-FR" sz="2800" b="1" dirty="0" smtClean="0"/>
              <a:t>(HT </a:t>
            </a:r>
            <a:r>
              <a:rPr lang="fr-FR" sz="2800" b="1" dirty="0"/>
              <a:t>* </a:t>
            </a:r>
            <a:r>
              <a:rPr lang="fr-FR" sz="2800" b="1" dirty="0" smtClean="0"/>
              <a:t>Taux)</a:t>
            </a:r>
            <a:endParaRPr lang="fr-FR" sz="2800" dirty="0"/>
          </a:p>
          <a:p>
            <a:r>
              <a:rPr lang="fr-FR" sz="2800" b="1" dirty="0" smtClean="0"/>
              <a:t> TTC </a:t>
            </a:r>
            <a:r>
              <a:rPr lang="fr-FR" sz="2800" b="1" dirty="0"/>
              <a:t>= </a:t>
            </a:r>
            <a:r>
              <a:rPr lang="fr-FR" sz="2800" b="1" dirty="0" smtClean="0"/>
              <a:t>HT </a:t>
            </a:r>
            <a:r>
              <a:rPr lang="fr-FR" sz="2800" b="1" dirty="0"/>
              <a:t>(1 + </a:t>
            </a:r>
            <a:r>
              <a:rPr lang="fr-FR" sz="2800" b="1" dirty="0" smtClean="0"/>
              <a:t>Taux)</a:t>
            </a:r>
            <a:endParaRPr lang="fr-FR" sz="2800" dirty="0"/>
          </a:p>
          <a:p>
            <a:r>
              <a:rPr lang="fr-FR" sz="2800" b="1" dirty="0" smtClean="0"/>
              <a:t> HT </a:t>
            </a:r>
            <a:r>
              <a:rPr lang="fr-FR" sz="2800" b="1" dirty="0"/>
              <a:t>= </a:t>
            </a:r>
            <a:r>
              <a:rPr lang="fr-FR" sz="2800" b="1" dirty="0" smtClean="0"/>
              <a:t>TTC </a:t>
            </a:r>
            <a:r>
              <a:rPr lang="fr-FR" sz="2800" b="1" dirty="0"/>
              <a:t>/ (1 + </a:t>
            </a:r>
            <a:r>
              <a:rPr lang="fr-FR" sz="2800" b="1" dirty="0" smtClean="0"/>
              <a:t>Taux)</a:t>
            </a:r>
          </a:p>
          <a:p>
            <a:pPr marL="0" indent="0">
              <a:buNone/>
            </a:pPr>
            <a:r>
              <a:rPr lang="fr-FR" sz="2800" b="1" dirty="0" smtClean="0">
                <a:solidFill>
                  <a:srgbClr val="FF0000"/>
                </a:solidFill>
              </a:rPr>
              <a:t>N.B :</a:t>
            </a:r>
          </a:p>
          <a:p>
            <a:pPr marL="0" indent="0">
              <a:buNone/>
            </a:pPr>
            <a:r>
              <a:rPr lang="fr-FR" sz="2800" b="1" dirty="0" smtClean="0"/>
              <a:t>Pour un taux de 20%, TVA = TTC / 6</a:t>
            </a: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Règles d’assiette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97242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060848"/>
            <a:ext cx="8624854" cy="460120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2800" dirty="0" smtClean="0"/>
          </a:p>
          <a:p>
            <a:r>
              <a:rPr lang="fr-FR" sz="2800" dirty="0"/>
              <a:t> </a:t>
            </a:r>
            <a:r>
              <a:rPr lang="fr-FR" sz="2800" dirty="0" smtClean="0"/>
              <a:t>Le </a:t>
            </a:r>
            <a:r>
              <a:rPr lang="fr-FR" sz="2800" dirty="0"/>
              <a:t>fait générateur est l’événement qui donne naissance à la dette fiscale du redevable envers le trésor public, c’est le moment d’exigibilité de la taxe.</a:t>
            </a:r>
          </a:p>
          <a:p>
            <a:r>
              <a:rPr lang="fr-FR" sz="2800" dirty="0" smtClean="0"/>
              <a:t> L’exigibilité </a:t>
            </a:r>
            <a:r>
              <a:rPr lang="fr-FR" sz="2800" dirty="0"/>
              <a:t>est l’événement qui donne au trésor le droit de réclamer le paiement de la TVA</a:t>
            </a:r>
            <a:r>
              <a:rPr lang="fr-FR" sz="2800" dirty="0" smtClean="0"/>
              <a:t>.</a:t>
            </a:r>
          </a:p>
          <a:p>
            <a:r>
              <a:rPr lang="fr-FR" sz="2800" dirty="0"/>
              <a:t> </a:t>
            </a:r>
            <a:r>
              <a:rPr lang="fr-FR" sz="2800" dirty="0" smtClean="0"/>
              <a:t>On distingue deux </a:t>
            </a:r>
            <a:r>
              <a:rPr lang="fr-FR" sz="2800" dirty="0"/>
              <a:t>régimes : </a:t>
            </a:r>
            <a:r>
              <a:rPr lang="fr-FR" sz="2800" b="1" dirty="0"/>
              <a:t>Régime des </a:t>
            </a:r>
            <a:r>
              <a:rPr lang="fr-FR" sz="2800" b="1" dirty="0" smtClean="0"/>
              <a:t>encaissements et </a:t>
            </a:r>
            <a:r>
              <a:rPr lang="fr-FR" sz="2800" b="1" dirty="0"/>
              <a:t>Régime </a:t>
            </a:r>
            <a:r>
              <a:rPr lang="fr-FR" sz="2800" b="1" dirty="0" smtClean="0"/>
              <a:t>des débits.</a:t>
            </a:r>
            <a:endParaRPr lang="fr-FR" sz="2800" b="1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Fait générateur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11610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8580" indent="0" algn="ctr">
              <a:buNone/>
            </a:pPr>
            <a:endParaRPr lang="fr-FR" sz="4000" dirty="0" smtClean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  <a:p>
            <a:pPr marL="68580" indent="0" algn="ctr">
              <a:buNone/>
            </a:pPr>
            <a:endParaRPr lang="fr-FR" sz="4000" dirty="0">
              <a:cs typeface="Times New Roman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4800" b="1" dirty="0" smtClean="0">
                <a:latin typeface="Book Antiqua" pitchFamily="18" charset="0"/>
                <a:cs typeface="Times New Roman" pitchFamily="18" charset="0"/>
              </a:rPr>
              <a:t>SOMMAIRE</a:t>
            </a:r>
            <a:endParaRPr lang="fr-FR" sz="4800" b="1" dirty="0">
              <a:latin typeface="Book Antiqua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1"/>
          <p:cNvSpPr txBox="1">
            <a:spLocks/>
          </p:cNvSpPr>
          <p:nvPr/>
        </p:nvSpPr>
        <p:spPr>
          <a:xfrm>
            <a:off x="222069" y="2400747"/>
            <a:ext cx="8598403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600" b="1" dirty="0" smtClean="0"/>
              <a:t> Champ d’application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Règles d’assiette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Fait générateur</a:t>
            </a:r>
          </a:p>
          <a:p>
            <a:r>
              <a:rPr lang="fr-FR" sz="3600" b="1" dirty="0"/>
              <a:t> </a:t>
            </a:r>
            <a:r>
              <a:rPr lang="fr-FR" sz="3600" b="1" dirty="0" smtClean="0"/>
              <a:t>Taux et déductions</a:t>
            </a:r>
          </a:p>
          <a:p>
            <a:r>
              <a:rPr lang="fr-FR" sz="3600" b="1" dirty="0" smtClean="0"/>
              <a:t> Liquidation et recouvrement</a:t>
            </a:r>
          </a:p>
          <a:p>
            <a:pPr marL="0" indent="0">
              <a:buNone/>
            </a:pP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348862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6872"/>
            <a:ext cx="8624854" cy="4385185"/>
          </a:xfrm>
        </p:spPr>
        <p:txBody>
          <a:bodyPr>
            <a:noAutofit/>
          </a:bodyPr>
          <a:lstStyle/>
          <a:p>
            <a:r>
              <a:rPr lang="fr-FR" sz="3200" b="1" dirty="0" smtClean="0"/>
              <a:t> </a:t>
            </a:r>
            <a:r>
              <a:rPr lang="fr-FR" sz="3200" dirty="0" smtClean="0"/>
              <a:t>La </a:t>
            </a:r>
            <a:r>
              <a:rPr lang="fr-FR" sz="3200" dirty="0"/>
              <a:t>déclaration de la TVA exigible doit être faite après le règlement du client quelle que soit la date de facturation. </a:t>
            </a:r>
            <a:endParaRPr lang="fr-FR" sz="3200" dirty="0" smtClean="0"/>
          </a:p>
          <a:p>
            <a:r>
              <a:rPr lang="fr-FR" sz="3200" dirty="0"/>
              <a:t> </a:t>
            </a:r>
            <a:r>
              <a:rPr lang="fr-FR" sz="3200" dirty="0" smtClean="0"/>
              <a:t>Le </a:t>
            </a:r>
            <a:r>
              <a:rPr lang="fr-FR" sz="3200" dirty="0"/>
              <a:t>fait générateur est constitué par l’encaissement effectif de la créance</a:t>
            </a:r>
            <a:r>
              <a:rPr lang="fr-FR" sz="3200" dirty="0" smtClean="0"/>
              <a:t>.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C’est régime de </a:t>
            </a:r>
            <a:r>
              <a:rPr lang="fr-FR" sz="3200" b="1" dirty="0" smtClean="0"/>
              <a:t>droit commun</a:t>
            </a:r>
            <a:endParaRPr lang="fr-FR" sz="3200" b="1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Régime des encaissements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04978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348880"/>
            <a:ext cx="8624854" cy="4313177"/>
          </a:xfrm>
        </p:spPr>
        <p:txBody>
          <a:bodyPr>
            <a:noAutofit/>
          </a:bodyPr>
          <a:lstStyle/>
          <a:p>
            <a:r>
              <a:rPr lang="fr-FR" sz="3200" dirty="0" smtClean="0"/>
              <a:t> La </a:t>
            </a:r>
            <a:r>
              <a:rPr lang="fr-FR" sz="3200" dirty="0"/>
              <a:t>déclaration de la TVA exigible doit être faite dès la constatation de la créance sur le client quel que soit le mode de règlement. </a:t>
            </a:r>
            <a:endParaRPr lang="fr-FR" sz="3200" dirty="0" smtClean="0"/>
          </a:p>
          <a:p>
            <a:r>
              <a:rPr lang="fr-FR" sz="3200" dirty="0"/>
              <a:t> </a:t>
            </a:r>
            <a:r>
              <a:rPr lang="fr-FR" sz="3200" dirty="0" smtClean="0"/>
              <a:t>Le </a:t>
            </a:r>
            <a:r>
              <a:rPr lang="fr-FR" sz="3200" dirty="0"/>
              <a:t>fait générateur est constitué par l’inscription de la créance au débit du compte clients </a:t>
            </a:r>
            <a:r>
              <a:rPr lang="fr-FR" sz="3200" dirty="0" smtClean="0"/>
              <a:t>après la </a:t>
            </a:r>
            <a:r>
              <a:rPr lang="fr-FR" sz="3200" dirty="0"/>
              <a:t>facturation</a:t>
            </a:r>
            <a:r>
              <a:rPr lang="fr-FR" sz="3200" dirty="0" smtClean="0"/>
              <a:t>.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C’est un régime </a:t>
            </a:r>
            <a:r>
              <a:rPr lang="fr-FR" sz="3200" b="1" dirty="0" smtClean="0"/>
              <a:t>optionnel</a:t>
            </a:r>
            <a:endParaRPr lang="fr-FR" sz="3200" b="1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Régime des débits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67817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r>
              <a:rPr lang="fr-FR" sz="2800" dirty="0" smtClean="0"/>
              <a:t> Les </a:t>
            </a:r>
            <a:r>
              <a:rPr lang="fr-FR" sz="2800" dirty="0"/>
              <a:t>deux régimes intéressent seulement la TVA </a:t>
            </a:r>
            <a:r>
              <a:rPr lang="fr-FR" sz="2800" dirty="0" smtClean="0"/>
              <a:t>facturée.</a:t>
            </a:r>
          </a:p>
          <a:p>
            <a:r>
              <a:rPr lang="fr-FR" sz="2800" dirty="0"/>
              <a:t> </a:t>
            </a:r>
            <a:r>
              <a:rPr lang="fr-FR" sz="2800" dirty="0" smtClean="0"/>
              <a:t>Pour </a:t>
            </a:r>
            <a:r>
              <a:rPr lang="fr-FR" sz="2800" dirty="0"/>
              <a:t>la TVA </a:t>
            </a:r>
            <a:r>
              <a:rPr lang="fr-FR" sz="2800" dirty="0" smtClean="0"/>
              <a:t>récupérable, </a:t>
            </a:r>
            <a:r>
              <a:rPr lang="fr-FR" sz="2800" dirty="0"/>
              <a:t>le montant payé ne peut être déduit de la TVA facturée qu’après le paiement effectif de la </a:t>
            </a:r>
            <a:r>
              <a:rPr lang="fr-FR" sz="2800" dirty="0" smtClean="0"/>
              <a:t>taxe.</a:t>
            </a:r>
            <a:endParaRPr lang="fr-FR" sz="2800" dirty="0"/>
          </a:p>
          <a:p>
            <a:r>
              <a:rPr lang="fr-FR" sz="2800" dirty="0" smtClean="0"/>
              <a:t> Dans </a:t>
            </a:r>
            <a:r>
              <a:rPr lang="fr-FR" sz="2800" dirty="0"/>
              <a:t>le cas où la société </a:t>
            </a:r>
            <a:r>
              <a:rPr lang="fr-FR" sz="2800" dirty="0" smtClean="0"/>
              <a:t>pratique le </a:t>
            </a:r>
            <a:r>
              <a:rPr lang="fr-FR" sz="2800" dirty="0"/>
              <a:t>régime des débits et </a:t>
            </a:r>
            <a:r>
              <a:rPr lang="fr-FR" sz="2800" dirty="0" smtClean="0"/>
              <a:t>règle </a:t>
            </a:r>
            <a:r>
              <a:rPr lang="fr-FR" sz="2800" dirty="0"/>
              <a:t>ses achats par </a:t>
            </a:r>
            <a:r>
              <a:rPr lang="fr-FR" sz="2800" b="1" dirty="0"/>
              <a:t>traite</a:t>
            </a:r>
            <a:r>
              <a:rPr lang="fr-FR" sz="2800" dirty="0"/>
              <a:t>, </a:t>
            </a:r>
            <a:r>
              <a:rPr lang="fr-FR" sz="2800" dirty="0" smtClean="0"/>
              <a:t>elle </a:t>
            </a:r>
            <a:r>
              <a:rPr lang="fr-FR" sz="2800" dirty="0"/>
              <a:t>pourra déduire la TVA dès l’acceptation de la traite.</a:t>
            </a:r>
            <a:endParaRPr lang="fr-FR" sz="2800" b="1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Fait générateur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58593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94593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7"/>
            <a:ext cx="8712968" cy="600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43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22585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105" y="821951"/>
            <a:ext cx="9258617" cy="541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809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116632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052736"/>
            <a:ext cx="9738682" cy="511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96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800" dirty="0" smtClean="0"/>
              <a:t>Les </a:t>
            </a:r>
            <a:r>
              <a:rPr lang="fr-FR" sz="2800" dirty="0"/>
              <a:t>taux de TVA actuellement en vigueur sont les suivants :</a:t>
            </a:r>
          </a:p>
          <a:p>
            <a:r>
              <a:rPr lang="fr-FR" sz="2800" b="1" dirty="0" smtClean="0"/>
              <a:t> Taux </a:t>
            </a:r>
            <a:r>
              <a:rPr lang="fr-FR" sz="2800" b="1" dirty="0"/>
              <a:t>normal :</a:t>
            </a:r>
            <a:r>
              <a:rPr lang="fr-FR" sz="2800" dirty="0"/>
              <a:t> </a:t>
            </a:r>
            <a:r>
              <a:rPr lang="fr-FR" sz="2800" b="1" dirty="0" smtClean="0"/>
              <a:t>20</a:t>
            </a:r>
            <a:r>
              <a:rPr lang="fr-FR" sz="2800" b="1" dirty="0"/>
              <a:t>%</a:t>
            </a:r>
            <a:r>
              <a:rPr lang="fr-FR" sz="2800" dirty="0"/>
              <a:t> pour les biens et services non soumis aux taux réduits et non exonérés.</a:t>
            </a:r>
          </a:p>
          <a:p>
            <a:r>
              <a:rPr lang="fr-FR" sz="2800" b="1" dirty="0" smtClean="0"/>
              <a:t> Taux </a:t>
            </a:r>
            <a:r>
              <a:rPr lang="fr-FR" sz="2800" b="1" dirty="0"/>
              <a:t>réduits : </a:t>
            </a:r>
            <a:r>
              <a:rPr lang="fr-FR" sz="2800" b="1" dirty="0" smtClean="0"/>
              <a:t>7%, 10% et 14%</a:t>
            </a:r>
          </a:p>
          <a:p>
            <a:r>
              <a:rPr lang="fr-FR" sz="2800" b="1" dirty="0"/>
              <a:t> </a:t>
            </a:r>
            <a:r>
              <a:rPr lang="fr-FR" sz="2800" b="1" dirty="0" smtClean="0"/>
              <a:t>Taux spécifiques :</a:t>
            </a:r>
          </a:p>
          <a:p>
            <a:pPr marL="777240" lvl="2" indent="0">
              <a:buNone/>
            </a:pPr>
            <a:r>
              <a:rPr lang="fr-FR" b="1" dirty="0" smtClean="0"/>
              <a:t>100 </a:t>
            </a:r>
            <a:r>
              <a:rPr lang="fr-FR" b="1" dirty="0" err="1"/>
              <a:t>dh</a:t>
            </a:r>
            <a:r>
              <a:rPr lang="fr-FR" b="1" dirty="0"/>
              <a:t> </a:t>
            </a:r>
            <a:r>
              <a:rPr lang="fr-FR" dirty="0"/>
              <a:t>par hectolitre pour les vins et les boissons alcoolisées.</a:t>
            </a:r>
          </a:p>
          <a:p>
            <a:pPr marL="777240" lvl="2" indent="0">
              <a:buNone/>
            </a:pPr>
            <a:r>
              <a:rPr lang="fr-FR" b="1" dirty="0"/>
              <a:t>5 </a:t>
            </a:r>
            <a:r>
              <a:rPr lang="fr-FR" b="1" dirty="0" err="1"/>
              <a:t>dh</a:t>
            </a:r>
            <a:r>
              <a:rPr lang="fr-FR" dirty="0"/>
              <a:t> pour chaque gramme d’or et de platine.</a:t>
            </a:r>
          </a:p>
          <a:p>
            <a:pPr marL="777240" lvl="2" indent="0">
              <a:buNone/>
            </a:pPr>
            <a:r>
              <a:rPr lang="fr-FR" b="1" dirty="0"/>
              <a:t>0,10 </a:t>
            </a:r>
            <a:r>
              <a:rPr lang="fr-FR" b="1" dirty="0" err="1"/>
              <a:t>dh</a:t>
            </a:r>
            <a:r>
              <a:rPr lang="fr-FR" b="1" dirty="0"/>
              <a:t> </a:t>
            </a:r>
            <a:r>
              <a:rPr lang="fr-FR" dirty="0"/>
              <a:t>pour chaque gramme d’argent.</a:t>
            </a: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Taux de la TVA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70426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Taux de la TVA</a:t>
            </a:r>
            <a:endParaRPr lang="fr-FR" sz="4800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332347"/>
            <a:ext cx="9148830" cy="4337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574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-27384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8424936" cy="609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786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-27384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53" y="657621"/>
            <a:ext cx="8725989" cy="622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92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91886" y="2194560"/>
            <a:ext cx="8572601" cy="44748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fr-FR" sz="3600" b="1" dirty="0" smtClean="0">
                <a:solidFill>
                  <a:srgbClr val="FF0000"/>
                </a:solidFill>
              </a:rPr>
              <a:t>Définition</a:t>
            </a:r>
          </a:p>
          <a:p>
            <a:pPr marL="0" indent="0" algn="ctr">
              <a:buNone/>
            </a:pPr>
            <a:r>
              <a:rPr lang="fr-FR" sz="3600" dirty="0" smtClean="0"/>
              <a:t>La TVA </a:t>
            </a:r>
            <a:r>
              <a:rPr lang="fr-FR" sz="3600" dirty="0"/>
              <a:t>est un impôt indirect qui frappe l’ensemble des transactions commerciales réalisées sur le territoire </a:t>
            </a:r>
            <a:r>
              <a:rPr lang="fr-FR" sz="3600" dirty="0" smtClean="0"/>
              <a:t>marocain.</a:t>
            </a:r>
          </a:p>
          <a:p>
            <a:pPr marL="0" indent="0" algn="ctr">
              <a:buNone/>
            </a:pPr>
            <a:r>
              <a:rPr lang="fr-FR" sz="3600" dirty="0" smtClean="0"/>
              <a:t>Instituée </a:t>
            </a:r>
            <a:r>
              <a:rPr lang="fr-FR" sz="3600" dirty="0"/>
              <a:t>au Maroc en 1986, la TVA impose les produits et les services durant tout le cycle de production et de commercialisation.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Notion de la TVA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16350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2800" dirty="0"/>
              <a:t>En principe, avant de procéder au paiement de la TVA, l’entreprise assujettie est autorisée de déduire de la TVA qu’elle collecte auprès des consommateurs celle qui a grevé ses achats.</a:t>
            </a: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Déductions de la TVA</a:t>
            </a:r>
            <a:endParaRPr lang="fr-FR" sz="48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4437112"/>
            <a:ext cx="10214038" cy="1035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35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r>
              <a:rPr lang="fr-FR" sz="2800" dirty="0" smtClean="0"/>
              <a:t> Pour </a:t>
            </a:r>
            <a:r>
              <a:rPr lang="fr-FR" sz="2800" dirty="0"/>
              <a:t>les conditions de délai et afin d'assurer une meilleure neutralité de la TVA, il est proposé, à partir du 1</a:t>
            </a:r>
            <a:r>
              <a:rPr lang="fr-FR" sz="2800" baseline="30000" dirty="0"/>
              <a:t>er</a:t>
            </a:r>
            <a:r>
              <a:rPr lang="fr-FR" sz="2800" dirty="0"/>
              <a:t> janvier 2014, de supprimer la règle du décalage d'un mois. </a:t>
            </a:r>
          </a:p>
          <a:p>
            <a:r>
              <a:rPr lang="fr-FR" sz="2800" dirty="0" smtClean="0"/>
              <a:t> Ainsi</a:t>
            </a:r>
            <a:r>
              <a:rPr lang="fr-FR" sz="2800" dirty="0"/>
              <a:t>, le montant de la TVA récupérable dont le règlement est effectué au mois de décembre 2013 sera déductible sur cinq ans à compter du 1</a:t>
            </a:r>
            <a:r>
              <a:rPr lang="fr-FR" sz="2800" baseline="30000" dirty="0"/>
              <a:t>er</a:t>
            </a:r>
            <a:r>
              <a:rPr lang="fr-FR" sz="2800" dirty="0"/>
              <a:t> janvier 2014.</a:t>
            </a:r>
          </a:p>
          <a:p>
            <a:pPr marL="0" indent="0">
              <a:buNone/>
            </a:pPr>
            <a:endParaRPr lang="fr-FR" sz="2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Déductions de la TVA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5614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dirty="0" smtClean="0"/>
              <a:t>Le </a:t>
            </a:r>
            <a:r>
              <a:rPr lang="fr-FR" dirty="0"/>
              <a:t>droit à déduction est généralisé à l’ensemble des dépenses engagées par l’entreprise pour les besoins de son activité. Cependant, sont exclues du droit à déduction </a:t>
            </a:r>
            <a:r>
              <a:rPr lang="fr-FR" dirty="0" smtClean="0"/>
              <a:t>:</a:t>
            </a:r>
            <a:endParaRPr lang="fr-FR" dirty="0"/>
          </a:p>
          <a:p>
            <a:r>
              <a:rPr lang="fr-FR" dirty="0" smtClean="0"/>
              <a:t>Les biens non </a:t>
            </a:r>
            <a:r>
              <a:rPr lang="fr-FR" dirty="0"/>
              <a:t>utilisés pour les besoins d’exploitation.</a:t>
            </a:r>
          </a:p>
          <a:p>
            <a:r>
              <a:rPr lang="fr-FR" dirty="0" smtClean="0"/>
              <a:t>Les immeubles </a:t>
            </a:r>
            <a:r>
              <a:rPr lang="fr-FR" dirty="0"/>
              <a:t>et locaux non liés à l’exploitation.</a:t>
            </a:r>
          </a:p>
          <a:p>
            <a:r>
              <a:rPr lang="fr-FR" dirty="0" smtClean="0"/>
              <a:t>Les carburants </a:t>
            </a:r>
            <a:r>
              <a:rPr lang="fr-FR" dirty="0"/>
              <a:t>non utilisées dans la production.</a:t>
            </a:r>
          </a:p>
          <a:p>
            <a:r>
              <a:rPr lang="fr-FR" dirty="0" smtClean="0"/>
              <a:t>Les </a:t>
            </a:r>
            <a:r>
              <a:rPr lang="fr-FR" dirty="0"/>
              <a:t>frais de mission, de réception et de représentation.</a:t>
            </a:r>
          </a:p>
          <a:p>
            <a:r>
              <a:rPr lang="fr-FR" dirty="0" smtClean="0"/>
              <a:t>Les </a:t>
            </a:r>
            <a:r>
              <a:rPr lang="fr-FR" dirty="0"/>
              <a:t>achats et prestations revêtant un caractère de libéralité.</a:t>
            </a:r>
          </a:p>
          <a:p>
            <a:r>
              <a:rPr lang="fr-FR" dirty="0" smtClean="0"/>
              <a:t>Les </a:t>
            </a:r>
            <a:r>
              <a:rPr lang="fr-FR" dirty="0"/>
              <a:t>acquisitions de voitures de </a:t>
            </a:r>
            <a:r>
              <a:rPr lang="fr-FR" dirty="0" smtClean="0"/>
              <a:t>tourisme.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Déductions de la TVA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28802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r>
              <a:rPr lang="fr-FR" dirty="0" smtClean="0"/>
              <a:t> A </a:t>
            </a:r>
            <a:r>
              <a:rPr lang="fr-FR" dirty="0"/>
              <a:t>compter du 1</a:t>
            </a:r>
            <a:r>
              <a:rPr lang="fr-FR" baseline="30000" dirty="0"/>
              <a:t>er </a:t>
            </a:r>
            <a:r>
              <a:rPr lang="fr-FR" dirty="0"/>
              <a:t>janvier </a:t>
            </a:r>
            <a:r>
              <a:rPr lang="fr-FR" dirty="0" smtClean="0"/>
              <a:t>2019, </a:t>
            </a:r>
            <a:r>
              <a:rPr lang="fr-FR" dirty="0"/>
              <a:t>les paiements des factures en espèces sont sanctionnées avec une limitation du montant admis en déduction par jour et par mois.</a:t>
            </a:r>
          </a:p>
          <a:p>
            <a:r>
              <a:rPr lang="fr-FR" dirty="0" smtClean="0"/>
              <a:t> L’admission </a:t>
            </a:r>
            <a:r>
              <a:rPr lang="fr-FR" dirty="0"/>
              <a:t>en déduction de la TVA est limitée à </a:t>
            </a:r>
            <a:r>
              <a:rPr lang="fr-FR" dirty="0" smtClean="0"/>
              <a:t>5.000 </a:t>
            </a:r>
            <a:r>
              <a:rPr lang="fr-FR" dirty="0" err="1"/>
              <a:t>dh</a:t>
            </a:r>
            <a:r>
              <a:rPr lang="fr-FR" dirty="0"/>
              <a:t> (TTC) par jour et par fournisseur sans que le total des paiements n’excède pas </a:t>
            </a:r>
            <a:r>
              <a:rPr lang="fr-FR" dirty="0" smtClean="0"/>
              <a:t>50.000 </a:t>
            </a:r>
            <a:r>
              <a:rPr lang="fr-FR" dirty="0" err="1"/>
              <a:t>dh</a:t>
            </a:r>
            <a:r>
              <a:rPr lang="fr-FR" dirty="0"/>
              <a:t> (TTC) par mois et par fournisseur</a:t>
            </a:r>
            <a:r>
              <a:rPr lang="fr-FR" dirty="0" smtClean="0"/>
              <a:t>.</a:t>
            </a:r>
          </a:p>
          <a:p>
            <a:r>
              <a:rPr lang="fr-FR" dirty="0"/>
              <a:t> </a:t>
            </a:r>
            <a:r>
              <a:rPr lang="fr-FR" dirty="0" smtClean="0"/>
              <a:t>TVA déductible = 5.000 / 6 par jour</a:t>
            </a:r>
          </a:p>
          <a:p>
            <a:r>
              <a:rPr lang="fr-FR" dirty="0"/>
              <a:t> </a:t>
            </a:r>
            <a:r>
              <a:rPr lang="fr-FR" dirty="0" smtClean="0"/>
              <a:t>TVA déductible = 50.000 / 6 par mois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Déductions de la TVA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3090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r>
              <a:rPr lang="fr-FR" dirty="0" smtClean="0"/>
              <a:t> Après </a:t>
            </a:r>
            <a:r>
              <a:rPr lang="fr-FR" dirty="0"/>
              <a:t>avoir déterminé la TVA collectée et la TVA déductible, l’entreprise doit procéder au calcul de la TVA due. Cette opération est effectuée au moment de la déclaration de la TVA.</a:t>
            </a:r>
          </a:p>
          <a:p>
            <a:r>
              <a:rPr lang="fr-FR" dirty="0" smtClean="0"/>
              <a:t> La </a:t>
            </a:r>
            <a:r>
              <a:rPr lang="fr-FR" dirty="0"/>
              <a:t>déclaration de la TVA due se réalise suivant le régime d’imposition auquel est soumise l’entreprise. 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Deux </a:t>
            </a:r>
            <a:r>
              <a:rPr lang="fr-FR" dirty="0"/>
              <a:t>régimes d’imposition sont prévus pour la déclaration </a:t>
            </a:r>
            <a:r>
              <a:rPr lang="fr-FR" dirty="0" smtClean="0"/>
              <a:t>de </a:t>
            </a:r>
            <a:r>
              <a:rPr lang="fr-FR" dirty="0"/>
              <a:t>la TVA suivant l’importance du chiffre d’affaires </a:t>
            </a:r>
            <a:r>
              <a:rPr lang="fr-FR" dirty="0" smtClean="0"/>
              <a:t>: Régime </a:t>
            </a:r>
            <a:r>
              <a:rPr lang="fr-FR" dirty="0"/>
              <a:t>de </a:t>
            </a:r>
            <a:r>
              <a:rPr lang="fr-FR" b="1" dirty="0"/>
              <a:t>la déclaration mensuelle</a:t>
            </a:r>
            <a:r>
              <a:rPr lang="fr-FR" dirty="0"/>
              <a:t> et </a:t>
            </a:r>
            <a:r>
              <a:rPr lang="fr-FR" dirty="0" smtClean="0"/>
              <a:t>Régime </a:t>
            </a:r>
            <a:r>
              <a:rPr lang="fr-FR" dirty="0"/>
              <a:t>de </a:t>
            </a:r>
            <a:r>
              <a:rPr lang="fr-FR" b="1" dirty="0"/>
              <a:t>la déclaration trimestrielle</a:t>
            </a:r>
            <a:r>
              <a:rPr lang="fr-FR" dirty="0"/>
              <a:t>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570156"/>
            <a:ext cx="8712968" cy="1054250"/>
          </a:xfrm>
        </p:spPr>
        <p:txBody>
          <a:bodyPr/>
          <a:lstStyle/>
          <a:p>
            <a:r>
              <a:rPr lang="fr-FR" sz="4800" b="1" dirty="0" smtClean="0"/>
              <a:t>Liquidation et recouvrement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413972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800" dirty="0" smtClean="0"/>
              <a:t>La </a:t>
            </a:r>
            <a:r>
              <a:rPr lang="fr-FR" sz="2800" dirty="0"/>
              <a:t>déclaration mensuelle est obligatoire pour :</a:t>
            </a:r>
          </a:p>
          <a:p>
            <a:r>
              <a:rPr lang="fr-FR" sz="2800" dirty="0" smtClean="0"/>
              <a:t> Les </a:t>
            </a:r>
            <a:r>
              <a:rPr lang="fr-FR" sz="2800" dirty="0"/>
              <a:t>entreprises dont le chiffre d’affaires (HT) de l’année précédente est supérieur ou égal à 1.000.000 </a:t>
            </a:r>
            <a:r>
              <a:rPr lang="fr-FR" sz="2800" dirty="0" err="1"/>
              <a:t>dh</a:t>
            </a:r>
            <a:r>
              <a:rPr lang="fr-FR" sz="2800" dirty="0"/>
              <a:t>.</a:t>
            </a:r>
          </a:p>
          <a:p>
            <a:r>
              <a:rPr lang="fr-FR" sz="2800" dirty="0" smtClean="0"/>
              <a:t> Les </a:t>
            </a:r>
            <a:r>
              <a:rPr lang="fr-FR" sz="2800" dirty="0"/>
              <a:t>personnes n’ayant pas d’établissement au Maroc</a:t>
            </a:r>
            <a:r>
              <a:rPr lang="fr-FR" sz="2800" dirty="0" smtClean="0"/>
              <a:t>.</a:t>
            </a:r>
          </a:p>
          <a:p>
            <a:pPr marL="0" indent="0">
              <a:buNone/>
            </a:pPr>
            <a:endParaRPr lang="fr-FR" sz="2800" dirty="0" smtClean="0"/>
          </a:p>
          <a:p>
            <a:pPr marL="0" indent="0" algn="ctr">
              <a:buNone/>
            </a:pPr>
            <a:endParaRPr lang="fr-FR" sz="2800" dirty="0" smtClean="0"/>
          </a:p>
          <a:p>
            <a:pPr marL="0" indent="0" algn="ctr">
              <a:buNone/>
            </a:pPr>
            <a:r>
              <a:rPr lang="fr-FR" sz="2000" dirty="0" smtClean="0"/>
              <a:t>La </a:t>
            </a:r>
            <a:r>
              <a:rPr lang="fr-FR" sz="2000" dirty="0"/>
              <a:t>TVA due du mois M est payable avant le 20 du mois M+1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570156"/>
            <a:ext cx="8712968" cy="1054250"/>
          </a:xfrm>
        </p:spPr>
        <p:txBody>
          <a:bodyPr/>
          <a:lstStyle/>
          <a:p>
            <a:r>
              <a:rPr lang="fr-FR" sz="4800" b="1" dirty="0" smtClean="0"/>
              <a:t>Déclaration mensuelle</a:t>
            </a:r>
            <a:endParaRPr lang="fr-FR" sz="48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313701"/>
            <a:ext cx="9144001" cy="85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5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800" dirty="0" smtClean="0"/>
              <a:t>La </a:t>
            </a:r>
            <a:r>
              <a:rPr lang="fr-FR" sz="2800" dirty="0"/>
              <a:t>déclaration </a:t>
            </a:r>
            <a:r>
              <a:rPr lang="fr-FR" sz="2800" dirty="0" smtClean="0"/>
              <a:t>trimestrielle </a:t>
            </a:r>
            <a:r>
              <a:rPr lang="fr-FR" sz="2800" dirty="0"/>
              <a:t>est obligatoire pour :</a:t>
            </a:r>
          </a:p>
          <a:p>
            <a:r>
              <a:rPr lang="fr-FR" sz="2800" dirty="0" smtClean="0"/>
              <a:t> Les </a:t>
            </a:r>
            <a:r>
              <a:rPr lang="fr-FR" sz="2800" dirty="0"/>
              <a:t>entreprises dont le chiffre d’affaires (HT) de l’année précédente est </a:t>
            </a:r>
            <a:r>
              <a:rPr lang="fr-FR" sz="2800" dirty="0" smtClean="0"/>
              <a:t>inférieur à </a:t>
            </a:r>
            <a:r>
              <a:rPr lang="fr-FR" sz="2800" dirty="0"/>
              <a:t>1.000.000 </a:t>
            </a:r>
            <a:r>
              <a:rPr lang="fr-FR" sz="2800" dirty="0" err="1"/>
              <a:t>dh</a:t>
            </a:r>
            <a:r>
              <a:rPr lang="fr-FR" sz="2800" dirty="0"/>
              <a:t>.</a:t>
            </a:r>
          </a:p>
          <a:p>
            <a:r>
              <a:rPr lang="fr-FR" sz="2800" dirty="0" smtClean="0"/>
              <a:t> </a:t>
            </a:r>
            <a:r>
              <a:rPr lang="fr-FR" sz="2800" dirty="0"/>
              <a:t>Les redevables à activité saisonnière ou occasionnelle, et les nouveaux redevables</a:t>
            </a:r>
            <a:r>
              <a:rPr lang="fr-FR" sz="2800" dirty="0" smtClean="0"/>
              <a:t>.</a:t>
            </a:r>
          </a:p>
          <a:p>
            <a:endParaRPr lang="fr-FR" sz="2800" dirty="0"/>
          </a:p>
          <a:p>
            <a:endParaRPr lang="fr-FR" sz="2800" dirty="0" smtClean="0"/>
          </a:p>
          <a:p>
            <a:pPr marL="0" indent="0" algn="ctr">
              <a:buNone/>
            </a:pPr>
            <a:r>
              <a:rPr lang="fr-FR" sz="2000" dirty="0" smtClean="0"/>
              <a:t>La </a:t>
            </a:r>
            <a:r>
              <a:rPr lang="fr-FR" sz="2000" dirty="0"/>
              <a:t>TVA due du </a:t>
            </a:r>
            <a:r>
              <a:rPr lang="fr-FR" sz="2000" dirty="0" smtClean="0"/>
              <a:t>trimestre T </a:t>
            </a:r>
            <a:r>
              <a:rPr lang="fr-FR" sz="2000" dirty="0"/>
              <a:t>est payable avant le 20 du </a:t>
            </a:r>
            <a:r>
              <a:rPr lang="fr-FR" sz="2000" dirty="0" smtClean="0"/>
              <a:t>mois </a:t>
            </a:r>
            <a:r>
              <a:rPr lang="fr-FR" sz="2000" dirty="0"/>
              <a:t>suivant le trimestre T.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570156"/>
            <a:ext cx="8712968" cy="1054250"/>
          </a:xfrm>
        </p:spPr>
        <p:txBody>
          <a:bodyPr/>
          <a:lstStyle/>
          <a:p>
            <a:r>
              <a:rPr lang="fr-FR" sz="4800" b="1" dirty="0" smtClean="0"/>
              <a:t>Déclaration trimestrielle</a:t>
            </a:r>
            <a:endParaRPr lang="fr-FR" sz="48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4764063"/>
            <a:ext cx="9505057" cy="104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87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272937"/>
            <a:ext cx="8624854" cy="438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b="1" dirty="0" smtClean="0">
                <a:solidFill>
                  <a:srgbClr val="FF0000"/>
                </a:solidFill>
              </a:rPr>
              <a:t>Remarque :</a:t>
            </a:r>
          </a:p>
          <a:p>
            <a:pPr marL="0" indent="0" algn="ctr">
              <a:buNone/>
            </a:pPr>
            <a:r>
              <a:rPr lang="fr-FR" dirty="0" smtClean="0"/>
              <a:t>Le </a:t>
            </a:r>
            <a:r>
              <a:rPr lang="fr-FR" dirty="0"/>
              <a:t>crédit de TVA (différence négative entre TVA facturée et TVA récupérable) est reportable sur la TVA des mois ou des trimestres suivants jusqu’à son épuisement, sans limitation de délai.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51520" y="570156"/>
            <a:ext cx="8712968" cy="1054250"/>
          </a:xfrm>
        </p:spPr>
        <p:txBody>
          <a:bodyPr/>
          <a:lstStyle/>
          <a:p>
            <a:r>
              <a:rPr lang="fr-FR" sz="4800" b="1" dirty="0" smtClean="0"/>
              <a:t>Liquidation et recouvrement</a:t>
            </a:r>
            <a:endParaRPr lang="fr-FR" sz="48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40" y="4558937"/>
            <a:ext cx="9756576" cy="110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76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44624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8910956" cy="577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74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44624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7" y="1340768"/>
            <a:ext cx="898415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979712" y="486916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(+)</a:t>
            </a:r>
            <a:endParaRPr lang="fr-FR" sz="20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2411760" y="5333146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(-)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65127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79512" y="2194560"/>
            <a:ext cx="8964488" cy="4474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3600" dirty="0"/>
              <a:t>Ce sont les entreprises qui déclarent et paient la TVA à l’Etat. Cependant, le consommateur final est le redevable réel qui supporte cette taxe en dernier ressort. </a:t>
            </a:r>
            <a:endParaRPr lang="fr-FR" sz="3600" dirty="0" smtClean="0"/>
          </a:p>
          <a:p>
            <a:pPr marL="0" indent="0" algn="ctr">
              <a:buNone/>
            </a:pPr>
            <a:r>
              <a:rPr lang="fr-FR" sz="3600" dirty="0" smtClean="0"/>
              <a:t>Ce </a:t>
            </a:r>
            <a:r>
              <a:rPr lang="fr-FR" sz="3600" dirty="0"/>
              <a:t>mécanisme veut que l’entreprise joue le rôle d’intermédiaire entre le consommateur et le percepteur.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Notion de la TVA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44483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44624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410" y="1190799"/>
            <a:ext cx="9428400" cy="4830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049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8" y="44624"/>
            <a:ext cx="7754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340768"/>
            <a:ext cx="9811543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172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45852"/>
            <a:ext cx="8712968" cy="591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68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599" y="260648"/>
            <a:ext cx="10657184" cy="640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459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87475"/>
            <a:ext cx="8784976" cy="5337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70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4122" y="1309645"/>
            <a:ext cx="10026682" cy="492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72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48680"/>
            <a:ext cx="9046733" cy="6017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65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611" y="1319349"/>
            <a:ext cx="9618155" cy="4741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947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351692"/>
            <a:ext cx="9656956" cy="488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209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676671"/>
            <a:ext cx="9073008" cy="620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59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228600" y="3429000"/>
            <a:ext cx="2514600" cy="442913"/>
          </a:xfrm>
          <a:prstGeom prst="rect">
            <a:avLst/>
          </a:prstGeom>
          <a:solidFill>
            <a:srgbClr val="FFFFCC"/>
          </a:solidFill>
          <a:ln w="76200">
            <a:solidFill>
              <a:srgbClr val="FF5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b="1">
                <a:solidFill>
                  <a:srgbClr val="0066FF"/>
                </a:solidFill>
                <a:latin typeface="Times New Roman" pitchFamily="18" charset="0"/>
              </a:rPr>
              <a:t>CONSOMMATEURS</a:t>
            </a:r>
            <a:endParaRPr lang="fr-FR" b="1">
              <a:latin typeface="Times New Roman" pitchFamily="18" charset="0"/>
            </a:endParaRPr>
          </a:p>
        </p:txBody>
      </p:sp>
      <p:sp>
        <p:nvSpPr>
          <p:cNvPr id="91139" name="Line 3"/>
          <p:cNvSpPr>
            <a:spLocks noChangeShapeType="1"/>
          </p:cNvSpPr>
          <p:nvPr/>
        </p:nvSpPr>
        <p:spPr bwMode="auto">
          <a:xfrm flipV="1">
            <a:off x="2819400" y="2819400"/>
            <a:ext cx="1392560" cy="75361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0" name="Line 4"/>
          <p:cNvSpPr>
            <a:spLocks noChangeShapeType="1"/>
          </p:cNvSpPr>
          <p:nvPr/>
        </p:nvSpPr>
        <p:spPr bwMode="auto">
          <a:xfrm>
            <a:off x="2819400" y="3733800"/>
            <a:ext cx="121920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 flipV="1">
            <a:off x="2971800" y="3657600"/>
            <a:ext cx="1066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4343400" y="2320653"/>
            <a:ext cx="457200" cy="3268587"/>
          </a:xfrm>
          <a:prstGeom prst="rect">
            <a:avLst/>
          </a:prstGeom>
          <a:solidFill>
            <a:srgbClr val="FFFFCC"/>
          </a:solidFill>
          <a:ln w="76200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FR" sz="2400" b="1" dirty="0" smtClean="0">
                <a:solidFill>
                  <a:srgbClr val="0066FF"/>
                </a:solidFill>
                <a:latin typeface="Times New Roman" pitchFamily="18" charset="0"/>
              </a:rPr>
              <a:t>V</a:t>
            </a:r>
            <a:endParaRPr lang="fr-FR" sz="2400" b="1" dirty="0">
              <a:solidFill>
                <a:srgbClr val="0066FF"/>
              </a:solidFill>
              <a:latin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FR" sz="2400" b="1" dirty="0">
                <a:solidFill>
                  <a:srgbClr val="0066FF"/>
                </a:solidFill>
                <a:latin typeface="Times New Roman" pitchFamily="18" charset="0"/>
              </a:rPr>
              <a:t>E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FR" sz="2400" b="1" dirty="0">
                <a:solidFill>
                  <a:srgbClr val="0066FF"/>
                </a:solidFill>
                <a:latin typeface="Times New Roman" pitchFamily="18" charset="0"/>
              </a:rPr>
              <a:t>N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FR" sz="2400" b="1" dirty="0">
                <a:solidFill>
                  <a:srgbClr val="0066FF"/>
                </a:solidFill>
                <a:latin typeface="Times New Roman" pitchFamily="18" charset="0"/>
              </a:rPr>
              <a:t>D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FR" sz="2400" b="1" dirty="0">
                <a:solidFill>
                  <a:srgbClr val="0066FF"/>
                </a:solidFill>
                <a:latin typeface="Times New Roman" pitchFamily="18" charset="0"/>
              </a:rPr>
              <a:t>E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FR" sz="2400" b="1" dirty="0">
                <a:solidFill>
                  <a:srgbClr val="0066FF"/>
                </a:solidFill>
                <a:latin typeface="Times New Roman" pitchFamily="18" charset="0"/>
              </a:rPr>
              <a:t>U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fr-FR" sz="2400" b="1" dirty="0" smtClean="0">
                <a:solidFill>
                  <a:srgbClr val="0066FF"/>
                </a:solidFill>
                <a:latin typeface="Times New Roman" pitchFamily="18" charset="0"/>
              </a:rPr>
              <a:t>R</a:t>
            </a:r>
            <a:endParaRPr lang="fr-FR" sz="2400" b="1" dirty="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91143" name="Line 7"/>
          <p:cNvSpPr>
            <a:spLocks noChangeShapeType="1"/>
          </p:cNvSpPr>
          <p:nvPr/>
        </p:nvSpPr>
        <p:spPr bwMode="auto">
          <a:xfrm>
            <a:off x="2743200" y="4038600"/>
            <a:ext cx="1371600" cy="1066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 flipV="1">
            <a:off x="2743199" y="2429690"/>
            <a:ext cx="1423851" cy="106638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 flipV="1">
            <a:off x="2743200" y="2599508"/>
            <a:ext cx="1371600" cy="973507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6" name="Line 10"/>
          <p:cNvSpPr>
            <a:spLocks noChangeShapeType="1"/>
          </p:cNvSpPr>
          <p:nvPr/>
        </p:nvSpPr>
        <p:spPr bwMode="auto">
          <a:xfrm flipV="1">
            <a:off x="2801119" y="3099048"/>
            <a:ext cx="1266825" cy="545976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7" name="Line 11"/>
          <p:cNvSpPr>
            <a:spLocks noChangeShapeType="1"/>
          </p:cNvSpPr>
          <p:nvPr/>
        </p:nvSpPr>
        <p:spPr bwMode="auto">
          <a:xfrm flipV="1">
            <a:off x="2971800" y="3581400"/>
            <a:ext cx="990600" cy="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8" name="Line 12"/>
          <p:cNvSpPr>
            <a:spLocks noChangeShapeType="1"/>
          </p:cNvSpPr>
          <p:nvPr/>
        </p:nvSpPr>
        <p:spPr bwMode="auto">
          <a:xfrm>
            <a:off x="2743200" y="3657600"/>
            <a:ext cx="1295400" cy="6858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49" name="Line 13"/>
          <p:cNvSpPr>
            <a:spLocks noChangeShapeType="1"/>
          </p:cNvSpPr>
          <p:nvPr/>
        </p:nvSpPr>
        <p:spPr bwMode="auto">
          <a:xfrm>
            <a:off x="2667000" y="3886200"/>
            <a:ext cx="1447800" cy="1143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50" name="Line 14"/>
          <p:cNvSpPr>
            <a:spLocks noChangeShapeType="1"/>
          </p:cNvSpPr>
          <p:nvPr/>
        </p:nvSpPr>
        <p:spPr bwMode="auto">
          <a:xfrm>
            <a:off x="4979640" y="2348880"/>
            <a:ext cx="1752600" cy="11430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51" name="Line 15"/>
          <p:cNvSpPr>
            <a:spLocks noChangeShapeType="1"/>
          </p:cNvSpPr>
          <p:nvPr/>
        </p:nvSpPr>
        <p:spPr bwMode="auto">
          <a:xfrm>
            <a:off x="4800600" y="2819400"/>
            <a:ext cx="1676400" cy="6858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52" name="Line 16"/>
          <p:cNvSpPr>
            <a:spLocks noChangeShapeType="1"/>
          </p:cNvSpPr>
          <p:nvPr/>
        </p:nvSpPr>
        <p:spPr bwMode="auto">
          <a:xfrm flipV="1">
            <a:off x="4800600" y="3657600"/>
            <a:ext cx="1600200" cy="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53" name="Line 17"/>
          <p:cNvSpPr>
            <a:spLocks noChangeShapeType="1"/>
          </p:cNvSpPr>
          <p:nvPr/>
        </p:nvSpPr>
        <p:spPr bwMode="auto">
          <a:xfrm flipV="1">
            <a:off x="4800600" y="3810000"/>
            <a:ext cx="1676400" cy="5334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54" name="Line 18"/>
          <p:cNvSpPr>
            <a:spLocks noChangeShapeType="1"/>
          </p:cNvSpPr>
          <p:nvPr/>
        </p:nvSpPr>
        <p:spPr bwMode="auto">
          <a:xfrm flipV="1">
            <a:off x="4876800" y="3962400"/>
            <a:ext cx="1676400" cy="99060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1155" name="Text Box 19"/>
          <p:cNvSpPr txBox="1">
            <a:spLocks noChangeArrowheads="1"/>
          </p:cNvSpPr>
          <p:nvPr/>
        </p:nvSpPr>
        <p:spPr bwMode="auto">
          <a:xfrm>
            <a:off x="4800600" y="32004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fr-FR" sz="2400">
                <a:solidFill>
                  <a:srgbClr val="FF5050"/>
                </a:solidFill>
                <a:latin typeface="Times New Roman" pitchFamily="18" charset="0"/>
              </a:rPr>
              <a:t>TVA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91156" name="Text Box 20"/>
          <p:cNvSpPr txBox="1">
            <a:spLocks noChangeArrowheads="1"/>
          </p:cNvSpPr>
          <p:nvPr/>
        </p:nvSpPr>
        <p:spPr bwMode="auto">
          <a:xfrm>
            <a:off x="7010400" y="3352800"/>
            <a:ext cx="1828800" cy="595313"/>
          </a:xfrm>
          <a:prstGeom prst="rect">
            <a:avLst/>
          </a:prstGeom>
          <a:gradFill rotWithShape="0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1"/>
          </a:gradFill>
          <a:ln w="76200">
            <a:solidFill>
              <a:srgbClr val="FF505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fr-FR" sz="2800">
                <a:solidFill>
                  <a:srgbClr val="0066FF"/>
                </a:solidFill>
                <a:latin typeface="Times New Roman" pitchFamily="18" charset="0"/>
              </a:rPr>
              <a:t>TRESOR</a:t>
            </a:r>
            <a:endParaRPr lang="fr-FR" sz="2800">
              <a:latin typeface="Times New Roman" pitchFamily="18" charset="0"/>
            </a:endParaRPr>
          </a:p>
        </p:txBody>
      </p:sp>
      <p:sp>
        <p:nvSpPr>
          <p:cNvPr id="19477" name="Line 21"/>
          <p:cNvSpPr>
            <a:spLocks noChangeShapeType="1"/>
          </p:cNvSpPr>
          <p:nvPr/>
        </p:nvSpPr>
        <p:spPr bwMode="auto">
          <a:xfrm>
            <a:off x="762000" y="5877272"/>
            <a:ext cx="457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78" name="Line 22"/>
          <p:cNvSpPr>
            <a:spLocks noChangeShapeType="1"/>
          </p:cNvSpPr>
          <p:nvPr/>
        </p:nvSpPr>
        <p:spPr bwMode="auto">
          <a:xfrm>
            <a:off x="762000" y="6237312"/>
            <a:ext cx="381000" cy="0"/>
          </a:xfrm>
          <a:prstGeom prst="line">
            <a:avLst/>
          </a:prstGeom>
          <a:noFill/>
          <a:ln w="9525">
            <a:solidFill>
              <a:srgbClr val="FF505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1219200" y="5733256"/>
            <a:ext cx="1295400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1600" b="1" dirty="0">
                <a:latin typeface="Times New Roman" pitchFamily="18" charset="0"/>
              </a:rPr>
              <a:t>PRIX HT</a:t>
            </a:r>
          </a:p>
          <a:p>
            <a:pPr eaLnBrk="0" hangingPunct="0">
              <a:spcBef>
                <a:spcPct val="50000"/>
              </a:spcBef>
            </a:pPr>
            <a:r>
              <a:rPr lang="fr-FR" sz="1600" b="1" dirty="0">
                <a:solidFill>
                  <a:srgbClr val="FF5050"/>
                </a:solidFill>
                <a:latin typeface="Times New Roman" pitchFamily="18" charset="0"/>
              </a:rPr>
              <a:t>TVA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91160" name="Text Box 24"/>
          <p:cNvSpPr txBox="1">
            <a:spLocks noChangeArrowheads="1"/>
          </p:cNvSpPr>
          <p:nvPr/>
        </p:nvSpPr>
        <p:spPr bwMode="auto">
          <a:xfrm>
            <a:off x="2771775" y="5919663"/>
            <a:ext cx="3671888" cy="461665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sz="2400" b="1" dirty="0">
                <a:latin typeface="Times New Roman" pitchFamily="18" charset="0"/>
              </a:rPr>
              <a:t>REDEVABLE LEGAL</a:t>
            </a:r>
          </a:p>
        </p:txBody>
      </p:sp>
      <p:sp>
        <p:nvSpPr>
          <p:cNvPr id="91161" name="Text Box 25"/>
          <p:cNvSpPr txBox="1">
            <a:spLocks noChangeArrowheads="1"/>
          </p:cNvSpPr>
          <p:nvPr/>
        </p:nvSpPr>
        <p:spPr bwMode="auto">
          <a:xfrm>
            <a:off x="228600" y="4114800"/>
            <a:ext cx="2362200" cy="898525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sz="2400" b="1">
                <a:solidFill>
                  <a:srgbClr val="0066FF"/>
                </a:solidFill>
                <a:latin typeface="Times New Roman" pitchFamily="18" charset="0"/>
              </a:rPr>
              <a:t>REDEVABLES REELS</a:t>
            </a:r>
            <a:endParaRPr lang="fr-FR" sz="2400">
              <a:solidFill>
                <a:srgbClr val="0066FF"/>
              </a:solidFill>
              <a:latin typeface="Times New Roman" pitchFamily="18" charset="0"/>
            </a:endParaRPr>
          </a:p>
        </p:txBody>
      </p:sp>
      <p:sp>
        <p:nvSpPr>
          <p:cNvPr id="19483" name="Line 28"/>
          <p:cNvSpPr>
            <a:spLocks noChangeShapeType="1"/>
          </p:cNvSpPr>
          <p:nvPr/>
        </p:nvSpPr>
        <p:spPr bwMode="auto">
          <a:xfrm>
            <a:off x="1331913" y="38608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19484" name="Line 29"/>
          <p:cNvSpPr>
            <a:spLocks noChangeShapeType="1"/>
          </p:cNvSpPr>
          <p:nvPr/>
        </p:nvSpPr>
        <p:spPr bwMode="auto">
          <a:xfrm>
            <a:off x="4572000" y="566124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9" name="Titre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</p:spPr>
        <p:txBody>
          <a:bodyPr/>
          <a:lstStyle/>
          <a:p>
            <a:r>
              <a:rPr lang="fr-FR" b="1" dirty="0" smtClean="0"/>
              <a:t>Mécanisme de la TVA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605261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1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1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1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1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1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1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1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1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1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91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1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1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9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1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1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1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1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1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1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1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1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9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9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PHO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nimBg="1" autoUpdateAnimBg="0"/>
      <p:bldP spid="91139" grpId="0" animBg="1"/>
      <p:bldP spid="91140" grpId="0" animBg="1"/>
      <p:bldP spid="91141" grpId="0" animBg="1"/>
      <p:bldP spid="91142" grpId="0" animBg="1" autoUpdateAnimBg="0"/>
      <p:bldP spid="91143" grpId="0" animBg="1"/>
      <p:bldP spid="91144" grpId="0" animBg="1"/>
      <p:bldP spid="91145" grpId="0" animBg="1"/>
      <p:bldP spid="91146" grpId="0" animBg="1"/>
      <p:bldP spid="91147" grpId="0" animBg="1"/>
      <p:bldP spid="91148" grpId="0" animBg="1"/>
      <p:bldP spid="91149" grpId="0" animBg="1"/>
      <p:bldP spid="91150" grpId="0" animBg="1"/>
      <p:bldP spid="91151" grpId="0" animBg="1"/>
      <p:bldP spid="91152" grpId="0" animBg="1"/>
      <p:bldP spid="91153" grpId="0" animBg="1"/>
      <p:bldP spid="91154" grpId="0" animBg="1"/>
      <p:bldP spid="91155" grpId="0" autoUpdateAnimBg="0"/>
      <p:bldP spid="91156" grpId="0" animBg="1" autoUpdateAnimBg="0"/>
      <p:bldP spid="91160" grpId="0" animBg="1" autoUpdateAnimBg="0"/>
      <p:bldP spid="91161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908720"/>
            <a:ext cx="1028344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750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980728"/>
            <a:ext cx="1053558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950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715765"/>
            <a:ext cx="9612560" cy="631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2692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715765"/>
            <a:ext cx="9721080" cy="614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8458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715765"/>
            <a:ext cx="9937104" cy="624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511160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836712"/>
            <a:ext cx="9469849" cy="5353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06050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715766"/>
            <a:ext cx="9021655" cy="6023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61598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424936" cy="5673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38344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747762"/>
            <a:ext cx="9793088" cy="592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10635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842" y="908720"/>
            <a:ext cx="8888575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260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060848"/>
            <a:ext cx="8624854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dirty="0"/>
              <a:t>La TVA vise les opérations réalisées au </a:t>
            </a:r>
            <a:r>
              <a:rPr lang="fr-FR" sz="3600" dirty="0" smtClean="0"/>
              <a:t>Maroc, </a:t>
            </a:r>
            <a:r>
              <a:rPr lang="fr-FR" sz="3600" dirty="0"/>
              <a:t>la personne et la forme juridique de l’assujetti ne sont pas prises en considération</a:t>
            </a:r>
            <a:r>
              <a:rPr lang="fr-FR" sz="3600" dirty="0" smtClean="0"/>
              <a:t>.</a:t>
            </a:r>
          </a:p>
          <a:p>
            <a:pPr marL="0" indent="0">
              <a:buNone/>
            </a:pPr>
            <a:r>
              <a:rPr lang="fr-FR" sz="3600" dirty="0" smtClean="0"/>
              <a:t>On distingue :</a:t>
            </a:r>
            <a:endParaRPr lang="fr-FR" sz="3600" dirty="0"/>
          </a:p>
          <a:p>
            <a:r>
              <a:rPr lang="fr-FR" sz="3200" dirty="0" smtClean="0"/>
              <a:t> </a:t>
            </a:r>
            <a:r>
              <a:rPr lang="fr-FR" sz="3200" b="1" dirty="0" smtClean="0"/>
              <a:t>Opérations imposables</a:t>
            </a:r>
            <a:r>
              <a:rPr lang="fr-FR" sz="3200" dirty="0" smtClean="0"/>
              <a:t> </a:t>
            </a:r>
            <a:r>
              <a:rPr lang="fr-FR" dirty="0" smtClean="0"/>
              <a:t>(Articles 89 et 90 du CGI)</a:t>
            </a:r>
            <a:endParaRPr lang="fr-FR" sz="3200" dirty="0" smtClean="0"/>
          </a:p>
          <a:p>
            <a:r>
              <a:rPr lang="fr-FR" sz="3200" dirty="0"/>
              <a:t> </a:t>
            </a:r>
            <a:r>
              <a:rPr lang="fr-FR" sz="3200" b="1" dirty="0" smtClean="0"/>
              <a:t>Opérations </a:t>
            </a:r>
            <a:r>
              <a:rPr lang="fr-FR" sz="3200" b="1" dirty="0"/>
              <a:t>exonérées</a:t>
            </a:r>
            <a:r>
              <a:rPr lang="fr-FR" sz="3200" dirty="0"/>
              <a:t> </a:t>
            </a:r>
            <a:r>
              <a:rPr lang="fr-FR" dirty="0"/>
              <a:t>(Articles </a:t>
            </a:r>
            <a:r>
              <a:rPr lang="fr-FR" dirty="0" smtClean="0"/>
              <a:t>91 </a:t>
            </a:r>
            <a:r>
              <a:rPr lang="fr-FR" dirty="0"/>
              <a:t>et </a:t>
            </a:r>
            <a:r>
              <a:rPr lang="fr-FR" dirty="0" smtClean="0"/>
              <a:t>92 </a:t>
            </a:r>
            <a:r>
              <a:rPr lang="fr-FR" dirty="0"/>
              <a:t>du CGI)</a:t>
            </a:r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Champ d’application 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24043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836713"/>
            <a:ext cx="9684568" cy="5760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30292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178" y="1242890"/>
            <a:ext cx="10045723" cy="4706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1022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1" y="1124744"/>
            <a:ext cx="891005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26404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09" y="764704"/>
            <a:ext cx="8434955" cy="623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019758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052736"/>
            <a:ext cx="1015592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92115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846462"/>
            <a:ext cx="9684568" cy="5894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392115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963534"/>
            <a:ext cx="10513168" cy="592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2225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840480"/>
            <a:ext cx="10513168" cy="582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095506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767" y="764704"/>
            <a:ext cx="9412694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53900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764704"/>
            <a:ext cx="10581544" cy="580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243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Oval 3"/>
          <p:cNvSpPr>
            <a:spLocks noChangeArrowheads="1"/>
          </p:cNvSpPr>
          <p:nvPr/>
        </p:nvSpPr>
        <p:spPr bwMode="auto">
          <a:xfrm>
            <a:off x="1905000" y="2362200"/>
            <a:ext cx="4495800" cy="4267200"/>
          </a:xfrm>
          <a:prstGeom prst="ellipse">
            <a:avLst/>
          </a:prstGeom>
          <a:solidFill>
            <a:srgbClr val="FFFFCC"/>
          </a:solidFill>
          <a:ln w="762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>
            <a:off x="6172200" y="2933700"/>
            <a:ext cx="992088" cy="571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768280" y="2438400"/>
            <a:ext cx="3124200" cy="46166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sz="2400" b="1" dirty="0">
                <a:latin typeface="Times New Roman" pitchFamily="18" charset="0"/>
              </a:rPr>
              <a:t>Champ </a:t>
            </a:r>
            <a:r>
              <a:rPr lang="fr-FR" sz="2400" b="1" dirty="0" smtClean="0">
                <a:latin typeface="Times New Roman" pitchFamily="18" charset="0"/>
              </a:rPr>
              <a:t>d’application</a:t>
            </a:r>
            <a:endParaRPr lang="fr-FR" sz="2400" dirty="0">
              <a:latin typeface="Times New Roman" pitchFamily="18" charset="0"/>
            </a:endParaRPr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2057400" y="3057872"/>
            <a:ext cx="2209800" cy="2819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209800" y="3810000"/>
            <a:ext cx="205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FR" sz="2800" b="1" dirty="0">
                <a:latin typeface="Times New Roman" pitchFamily="18" charset="0"/>
              </a:rPr>
              <a:t>Opérations exonérées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283968" y="3505200"/>
            <a:ext cx="1900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sz="2800" b="1" dirty="0">
                <a:latin typeface="Times New Roman" pitchFamily="18" charset="0"/>
              </a:rPr>
              <a:t>Opérations </a:t>
            </a:r>
            <a:r>
              <a:rPr lang="fr-FR" sz="2800" b="1" dirty="0" smtClean="0">
                <a:latin typeface="Times New Roman" pitchFamily="18" charset="0"/>
              </a:rPr>
              <a:t>imposables</a:t>
            </a:r>
            <a:endParaRPr lang="fr-FR" sz="2800" b="1" dirty="0">
              <a:latin typeface="Times New Roman" pitchFamily="18" charset="0"/>
            </a:endParaRPr>
          </a:p>
        </p:txBody>
      </p:sp>
      <p:sp>
        <p:nvSpPr>
          <p:cNvPr id="11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Champ d’application 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216682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OU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OU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OU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OU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OU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ZOU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8" grpId="0" animBg="1"/>
      <p:bldP spid="6149" grpId="0" animBg="1" autoUpdateAnimBg="0"/>
      <p:bldP spid="6150" grpId="0" animBg="1"/>
      <p:bldP spid="6151" grpId="0" autoUpdateAnimBg="0"/>
      <p:bldP spid="6152" grpId="0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2"/>
          <p:cNvSpPr txBox="1">
            <a:spLocks/>
          </p:cNvSpPr>
          <p:nvPr/>
        </p:nvSpPr>
        <p:spPr>
          <a:xfrm>
            <a:off x="251520" y="188640"/>
            <a:ext cx="8712968" cy="10542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fr-FR" sz="4000" b="1" dirty="0" smtClean="0"/>
              <a:t>Exercices d’application</a:t>
            </a:r>
            <a:endParaRPr lang="fr-FR" sz="40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0306" y="908720"/>
            <a:ext cx="10794914" cy="549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8860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39635" y="2132856"/>
            <a:ext cx="8624854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/>
              <a:t>Opérations obligatoirement imposables 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activités à caractère industriel ;</a:t>
            </a:r>
          </a:p>
          <a:p>
            <a:r>
              <a:rPr lang="fr-FR" sz="3200" dirty="0" smtClean="0"/>
              <a:t> Les activités à caractère commercial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activités à caractère artisanal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activités à caractère libéral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activités d’importation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activités financières.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Opérations imposables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167226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2140159"/>
            <a:ext cx="8712969" cy="46012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sz="3600" b="1" dirty="0" smtClean="0"/>
              <a:t>Opérations imposables par option</a:t>
            </a:r>
          </a:p>
          <a:p>
            <a:r>
              <a:rPr lang="fr-FR" sz="3200" dirty="0" smtClean="0"/>
              <a:t> Les activités d’exportation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commerçants grossistes dont le chiffre d’affaires annuel est inférieur à 2.000.000 </a:t>
            </a:r>
            <a:r>
              <a:rPr lang="fr-FR" sz="3200" dirty="0" err="1" smtClean="0"/>
              <a:t>dh</a:t>
            </a:r>
            <a:r>
              <a:rPr lang="fr-FR" sz="3200" dirty="0" smtClean="0"/>
              <a:t> ;</a:t>
            </a:r>
          </a:p>
          <a:p>
            <a:r>
              <a:rPr lang="fr-FR" sz="3200" dirty="0"/>
              <a:t> </a:t>
            </a:r>
            <a:r>
              <a:rPr lang="fr-FR" sz="3200" dirty="0" smtClean="0"/>
              <a:t>Les petits fabricants dont le chiffre d’affaires annuel ne dépasse pas 500.000 </a:t>
            </a:r>
            <a:r>
              <a:rPr lang="fr-FR" sz="3200" dirty="0" err="1" smtClean="0"/>
              <a:t>dh</a:t>
            </a:r>
            <a:r>
              <a:rPr lang="fr-FR" sz="3200" dirty="0" smtClean="0"/>
              <a:t> ;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 smtClean="0"/>
              <a:t>Opérations imposables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396497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vre relié">
  <a:themeElements>
    <a:clrScheme name="Livre reli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Livre reli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ivre reli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1178</TotalTime>
  <Words>1189</Words>
  <Application>Microsoft Office PowerPoint</Application>
  <PresentationFormat>Affichage à l'écran (4:3)</PresentationFormat>
  <Paragraphs>202</Paragraphs>
  <Slides>70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70</vt:i4>
      </vt:variant>
    </vt:vector>
  </HeadingPairs>
  <TitlesOfParts>
    <vt:vector size="71" baseType="lpstr">
      <vt:lpstr>Livre relié</vt:lpstr>
      <vt:lpstr>Fiscalité</vt:lpstr>
      <vt:lpstr>SOMMAIRE</vt:lpstr>
      <vt:lpstr>Notion de la TVA</vt:lpstr>
      <vt:lpstr>Notion de la TVA</vt:lpstr>
      <vt:lpstr>Mécanisme de la TVA</vt:lpstr>
      <vt:lpstr>Champ d’application </vt:lpstr>
      <vt:lpstr>Champ d’application </vt:lpstr>
      <vt:lpstr>Opérations imposables</vt:lpstr>
      <vt:lpstr>Opérations imposables</vt:lpstr>
      <vt:lpstr>Opérations exonérées</vt:lpstr>
      <vt:lpstr>Opérations exonérées</vt:lpstr>
      <vt:lpstr>Opérations exonérées</vt:lpstr>
      <vt:lpstr>Opérations exonérées</vt:lpstr>
      <vt:lpstr>Opérations hors champ</vt:lpstr>
      <vt:lpstr>Présentation PowerPoint</vt:lpstr>
      <vt:lpstr>Présentation PowerPoint</vt:lpstr>
      <vt:lpstr>Règles d’assiette</vt:lpstr>
      <vt:lpstr>Règles d’assiette</vt:lpstr>
      <vt:lpstr>Fait générateur</vt:lpstr>
      <vt:lpstr>Régime des encaissements</vt:lpstr>
      <vt:lpstr>Régime des débits</vt:lpstr>
      <vt:lpstr>Fait générateur</vt:lpstr>
      <vt:lpstr>Présentation PowerPoint</vt:lpstr>
      <vt:lpstr>Présentation PowerPoint</vt:lpstr>
      <vt:lpstr>Présentation PowerPoint</vt:lpstr>
      <vt:lpstr>Taux de la TVA</vt:lpstr>
      <vt:lpstr>Taux de la TVA</vt:lpstr>
      <vt:lpstr>Présentation PowerPoint</vt:lpstr>
      <vt:lpstr>Présentation PowerPoint</vt:lpstr>
      <vt:lpstr>Déductions de la TVA</vt:lpstr>
      <vt:lpstr>Déductions de la TVA</vt:lpstr>
      <vt:lpstr>Déductions de la TVA</vt:lpstr>
      <vt:lpstr>Déductions de la TVA</vt:lpstr>
      <vt:lpstr>Liquidation et recouvrement</vt:lpstr>
      <vt:lpstr>Déclaration mensuelle</vt:lpstr>
      <vt:lpstr>Déclaration trimestrielle</vt:lpstr>
      <vt:lpstr>Liquidation et recouvrement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Protectionnisme</dc:title>
  <dc:creator>USER</dc:creator>
  <cp:lastModifiedBy>USER</cp:lastModifiedBy>
  <cp:revision>100</cp:revision>
  <dcterms:created xsi:type="dcterms:W3CDTF">2017-12-10T14:04:35Z</dcterms:created>
  <dcterms:modified xsi:type="dcterms:W3CDTF">2020-03-15T01:08:52Z</dcterms:modified>
</cp:coreProperties>
</file>