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sldIdLst>
    <p:sldId id="256" r:id="rId2"/>
    <p:sldId id="319" r:id="rId3"/>
    <p:sldId id="320" r:id="rId4"/>
    <p:sldId id="321" r:id="rId5"/>
    <p:sldId id="323" r:id="rId6"/>
    <p:sldId id="322" r:id="rId7"/>
    <p:sldId id="309" r:id="rId8"/>
    <p:sldId id="310" r:id="rId9"/>
    <p:sldId id="311" r:id="rId10"/>
    <p:sldId id="312" r:id="rId11"/>
    <p:sldId id="328" r:id="rId12"/>
    <p:sldId id="329" r:id="rId13"/>
    <p:sldId id="330" r:id="rId14"/>
    <p:sldId id="331" r:id="rId15"/>
    <p:sldId id="313" r:id="rId16"/>
    <p:sldId id="314" r:id="rId17"/>
    <p:sldId id="315" r:id="rId18"/>
    <p:sldId id="316" r:id="rId19"/>
    <p:sldId id="317" r:id="rId20"/>
    <p:sldId id="324" r:id="rId21"/>
    <p:sldId id="325" r:id="rId22"/>
    <p:sldId id="326" r:id="rId23"/>
    <p:sldId id="327" r:id="rId2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81ED0FB-61F3-41F2-A0BB-B7CBFEB1847E}" type="datetimeFigureOut">
              <a:rPr lang="fr-FR" smtClean="0"/>
              <a:t>11/02/2020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BCD966D-DE6B-408B-B6CC-AC4F5069B522}" type="slidenum">
              <a:rPr lang="fr-FR" smtClean="0"/>
              <a:t>‹N°›</a:t>
            </a:fld>
            <a:endParaRPr lang="fr-FR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ED0FB-61F3-41F2-A0BB-B7CBFEB1847E}" type="datetimeFigureOut">
              <a:rPr lang="fr-FR" smtClean="0"/>
              <a:t>11/02/2020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D966D-DE6B-408B-B6CC-AC4F5069B522}" type="slidenum">
              <a:rPr lang="fr-FR" smtClean="0"/>
              <a:t>‹N°›</a:t>
            </a:fld>
            <a:endParaRPr lang="fr-FR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ED0FB-61F3-41F2-A0BB-B7CBFEB1847E}" type="datetimeFigureOut">
              <a:rPr lang="fr-FR" smtClean="0"/>
              <a:t>11/02/2020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D966D-DE6B-408B-B6CC-AC4F5069B522}" type="slidenum">
              <a:rPr lang="fr-FR" smtClean="0"/>
              <a:t>‹N°›</a:t>
            </a:fld>
            <a:endParaRPr lang="fr-FR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ED0FB-61F3-41F2-A0BB-B7CBFEB1847E}" type="datetimeFigureOut">
              <a:rPr lang="fr-FR" smtClean="0"/>
              <a:t>11/02/2020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D966D-DE6B-408B-B6CC-AC4F5069B522}" type="slidenum">
              <a:rPr lang="fr-FR" smtClean="0"/>
              <a:t>‹N°›</a:t>
            </a:fld>
            <a:endParaRPr lang="fr-FR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ED0FB-61F3-41F2-A0BB-B7CBFEB1847E}" type="datetimeFigureOut">
              <a:rPr lang="fr-FR" smtClean="0"/>
              <a:t>11/02/2020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D966D-DE6B-408B-B6CC-AC4F5069B522}" type="slidenum">
              <a:rPr lang="fr-FR" smtClean="0"/>
              <a:t>‹N°›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ED0FB-61F3-41F2-A0BB-B7CBFEB1847E}" type="datetimeFigureOut">
              <a:rPr lang="fr-FR" smtClean="0"/>
              <a:t>11/02/2020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D966D-DE6B-408B-B6CC-AC4F5069B522}" type="slidenum">
              <a:rPr lang="fr-FR" smtClean="0"/>
              <a:t>‹N°›</a:t>
            </a:fld>
            <a:endParaRPr lang="fr-FR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ED0FB-61F3-41F2-A0BB-B7CBFEB1847E}" type="datetimeFigureOut">
              <a:rPr lang="fr-FR" smtClean="0"/>
              <a:t>11/02/2020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D966D-DE6B-408B-B6CC-AC4F5069B522}" type="slidenum">
              <a:rPr lang="fr-FR" smtClean="0"/>
              <a:t>‹N°›</a:t>
            </a:fld>
            <a:endParaRPr lang="fr-FR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ED0FB-61F3-41F2-A0BB-B7CBFEB1847E}" type="datetimeFigureOut">
              <a:rPr lang="fr-FR" smtClean="0"/>
              <a:t>11/02/2020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D966D-DE6B-408B-B6CC-AC4F5069B522}" type="slidenum">
              <a:rPr lang="fr-FR" smtClean="0"/>
              <a:t>‹N°›</a:t>
            </a:fld>
            <a:endParaRPr lang="fr-FR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ED0FB-61F3-41F2-A0BB-B7CBFEB1847E}" type="datetimeFigureOut">
              <a:rPr lang="fr-FR" smtClean="0"/>
              <a:t>11/02/2020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D966D-DE6B-408B-B6CC-AC4F5069B52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ED0FB-61F3-41F2-A0BB-B7CBFEB1847E}" type="datetimeFigureOut">
              <a:rPr lang="fr-FR" smtClean="0"/>
              <a:t>11/02/2020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D966D-DE6B-408B-B6CC-AC4F5069B52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ED0FB-61F3-41F2-A0BB-B7CBFEB1847E}" type="datetimeFigureOut">
              <a:rPr lang="fr-FR" smtClean="0"/>
              <a:t>11/02/2020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D966D-DE6B-408B-B6CC-AC4F5069B52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81ED0FB-61F3-41F2-A0BB-B7CBFEB1847E}" type="datetimeFigureOut">
              <a:rPr lang="fr-FR" smtClean="0"/>
              <a:t>11/02/2020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8BCD966D-DE6B-408B-B6CC-AC4F5069B522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1886" y="1676400"/>
            <a:ext cx="8451667" cy="1524000"/>
          </a:xfrm>
        </p:spPr>
        <p:txBody>
          <a:bodyPr>
            <a:noAutofit/>
          </a:bodyPr>
          <a:lstStyle/>
          <a:p>
            <a:pPr algn="ctr"/>
            <a:r>
              <a:rPr lang="fr-FR" sz="6600" b="1" dirty="0" smtClean="0">
                <a:cs typeface="Times New Roman" pitchFamily="18" charset="0"/>
              </a:rPr>
              <a:t>Fiscalité</a:t>
            </a:r>
            <a:endParaRPr lang="fr-FR" sz="6600" b="1" dirty="0">
              <a:cs typeface="Times New Roman" pitchFamily="18" charset="0"/>
            </a:endParaRPr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323528" y="3993232"/>
            <a:ext cx="8451667" cy="15240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sz="6000" b="1" dirty="0" smtClean="0">
                <a:solidFill>
                  <a:schemeClr val="bg1"/>
                </a:solidFill>
                <a:cs typeface="Times New Roman" pitchFamily="18" charset="0"/>
              </a:rPr>
              <a:t>Introduction générale</a:t>
            </a:r>
            <a:endParaRPr lang="fr-FR" sz="60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9259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68580" indent="0" algn="ctr">
              <a:buNone/>
            </a:pPr>
            <a:endParaRPr lang="fr-FR" sz="4000" dirty="0" smtClean="0">
              <a:cs typeface="Times New Roman" pitchFamily="18" charset="0"/>
            </a:endParaRPr>
          </a:p>
          <a:p>
            <a:pPr marL="68580" indent="0" algn="ctr">
              <a:buNone/>
            </a:pPr>
            <a:endParaRPr lang="fr-FR" sz="4000" dirty="0">
              <a:cs typeface="Times New Roman" pitchFamily="18" charset="0"/>
            </a:endParaRPr>
          </a:p>
          <a:p>
            <a:pPr marL="68580" indent="0" algn="ctr">
              <a:buNone/>
            </a:pPr>
            <a:endParaRPr lang="fr-FR" sz="4000" dirty="0">
              <a:cs typeface="Times New Roman" pitchFamily="18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7504" y="570156"/>
            <a:ext cx="8762176" cy="1054250"/>
          </a:xfrm>
        </p:spPr>
        <p:txBody>
          <a:bodyPr>
            <a:normAutofit fontScale="90000"/>
          </a:bodyPr>
          <a:lstStyle/>
          <a:p>
            <a:pPr algn="ctr"/>
            <a:r>
              <a:rPr lang="fr-FR" sz="4800" b="1" dirty="0" smtClean="0">
                <a:latin typeface="Book Antiqua" pitchFamily="18" charset="0"/>
                <a:cs typeface="Times New Roman" pitchFamily="18" charset="0"/>
              </a:rPr>
              <a:t>Sources du droit fiscal marocain</a:t>
            </a:r>
            <a:endParaRPr lang="fr-FR" sz="4800" b="1" dirty="0">
              <a:latin typeface="Book Antiqua" pitchFamily="18" charset="0"/>
              <a:cs typeface="Times New Roman" pitchFamily="18" charset="0"/>
            </a:endParaRPr>
          </a:p>
        </p:txBody>
      </p:sp>
      <p:sp>
        <p:nvSpPr>
          <p:cNvPr id="5" name="Espace réservé du contenu 1"/>
          <p:cNvSpPr txBox="1">
            <a:spLocks/>
          </p:cNvSpPr>
          <p:nvPr/>
        </p:nvSpPr>
        <p:spPr>
          <a:xfrm>
            <a:off x="326571" y="2132857"/>
            <a:ext cx="8565909" cy="45553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3600" dirty="0" smtClean="0"/>
              <a:t>Le droit fiscal marocain </a:t>
            </a:r>
            <a:r>
              <a:rPr lang="fr-FR" sz="3600" dirty="0"/>
              <a:t>tire ses lois de plusieurs sources notamment :</a:t>
            </a:r>
          </a:p>
          <a:p>
            <a:r>
              <a:rPr lang="fr-FR" sz="3600" b="1" dirty="0" smtClean="0"/>
              <a:t> Les sources législatives</a:t>
            </a:r>
            <a:endParaRPr lang="fr-FR" sz="3600" dirty="0"/>
          </a:p>
          <a:p>
            <a:r>
              <a:rPr lang="fr-FR" sz="3600" b="1" dirty="0" smtClean="0"/>
              <a:t> Les sources réglementaires</a:t>
            </a:r>
            <a:endParaRPr lang="fr-FR" sz="3600" dirty="0"/>
          </a:p>
          <a:p>
            <a:r>
              <a:rPr lang="fr-FR" sz="3600" b="1" dirty="0" smtClean="0"/>
              <a:t> La doctrine</a:t>
            </a:r>
            <a:endParaRPr lang="fr-FR" sz="3600" b="1" dirty="0"/>
          </a:p>
          <a:p>
            <a:r>
              <a:rPr lang="fr-FR" sz="3600" b="1" dirty="0" smtClean="0"/>
              <a:t> La jurisprudence</a:t>
            </a:r>
            <a:endParaRPr lang="fr-FR" sz="3600" dirty="0"/>
          </a:p>
          <a:p>
            <a:pPr marL="0" indent="0">
              <a:buNone/>
            </a:pPr>
            <a:endParaRPr lang="fr-FR" sz="3600" dirty="0"/>
          </a:p>
        </p:txBody>
      </p:sp>
    </p:spTree>
    <p:extLst>
      <p:ext uri="{BB962C8B-B14F-4D97-AF65-F5344CB8AC3E}">
        <p14:creationId xmlns:p14="http://schemas.microsoft.com/office/powerpoint/2010/main" val="189120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68580" indent="0" algn="ctr">
              <a:buNone/>
            </a:pPr>
            <a:endParaRPr lang="fr-FR" sz="4000" dirty="0" smtClean="0">
              <a:cs typeface="Times New Roman" pitchFamily="18" charset="0"/>
            </a:endParaRPr>
          </a:p>
          <a:p>
            <a:pPr marL="68580" indent="0" algn="ctr">
              <a:buNone/>
            </a:pPr>
            <a:endParaRPr lang="fr-FR" sz="4000" dirty="0">
              <a:cs typeface="Times New Roman" pitchFamily="18" charset="0"/>
            </a:endParaRPr>
          </a:p>
          <a:p>
            <a:pPr marL="68580" indent="0" algn="ctr">
              <a:buNone/>
            </a:pPr>
            <a:endParaRPr lang="fr-FR" sz="4000" dirty="0">
              <a:cs typeface="Times New Roman" pitchFamily="18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7504" y="570156"/>
            <a:ext cx="8762176" cy="1054250"/>
          </a:xfrm>
        </p:spPr>
        <p:txBody>
          <a:bodyPr>
            <a:normAutofit fontScale="90000"/>
          </a:bodyPr>
          <a:lstStyle/>
          <a:p>
            <a:pPr algn="ctr"/>
            <a:r>
              <a:rPr lang="fr-FR" sz="4800" b="1" dirty="0" smtClean="0">
                <a:latin typeface="Book Antiqua" pitchFamily="18" charset="0"/>
                <a:cs typeface="Times New Roman" pitchFamily="18" charset="0"/>
              </a:rPr>
              <a:t>Sources du droit fiscal marocain</a:t>
            </a:r>
            <a:endParaRPr lang="fr-FR" sz="4800" b="1" dirty="0">
              <a:latin typeface="Book Antiqua" pitchFamily="18" charset="0"/>
              <a:cs typeface="Times New Roman" pitchFamily="18" charset="0"/>
            </a:endParaRPr>
          </a:p>
        </p:txBody>
      </p:sp>
      <p:sp>
        <p:nvSpPr>
          <p:cNvPr id="5" name="Espace réservé du contenu 1"/>
          <p:cNvSpPr txBox="1">
            <a:spLocks/>
          </p:cNvSpPr>
          <p:nvPr/>
        </p:nvSpPr>
        <p:spPr>
          <a:xfrm>
            <a:off x="326571" y="2132857"/>
            <a:ext cx="8565909" cy="45553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sz="3600" b="1" dirty="0" smtClean="0">
                <a:solidFill>
                  <a:srgbClr val="C00000"/>
                </a:solidFill>
              </a:rPr>
              <a:t>Sources </a:t>
            </a:r>
            <a:r>
              <a:rPr lang="fr-FR" sz="3600" b="1" dirty="0">
                <a:solidFill>
                  <a:srgbClr val="C00000"/>
                </a:solidFill>
              </a:rPr>
              <a:t>législatives</a:t>
            </a:r>
            <a:endParaRPr lang="fr-FR" sz="3600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fr-FR" sz="3600" dirty="0" smtClean="0"/>
              <a:t>Les principales sources législatives sont :</a:t>
            </a:r>
            <a:endParaRPr lang="fr-FR" sz="3600" dirty="0"/>
          </a:p>
          <a:p>
            <a:pPr marL="180000" indent="0">
              <a:buNone/>
            </a:pPr>
            <a:r>
              <a:rPr lang="fr-FR" sz="3200" b="1" dirty="0" smtClean="0"/>
              <a:t>-</a:t>
            </a:r>
            <a:r>
              <a:rPr lang="fr-FR" sz="3200" b="1" dirty="0"/>
              <a:t>La constitution.</a:t>
            </a:r>
          </a:p>
          <a:p>
            <a:pPr marL="180000" indent="0">
              <a:buNone/>
            </a:pPr>
            <a:r>
              <a:rPr lang="fr-FR" sz="3200" b="1" dirty="0"/>
              <a:t>-La loi fiscale votée par le parlement.</a:t>
            </a:r>
          </a:p>
          <a:p>
            <a:pPr marL="180000" indent="0">
              <a:buNone/>
            </a:pPr>
            <a:r>
              <a:rPr lang="fr-FR" sz="3200" b="1" dirty="0"/>
              <a:t>-Les traités et les accords internationaux</a:t>
            </a:r>
            <a:r>
              <a:rPr lang="fr-FR" sz="3200" b="1" dirty="0" smtClean="0"/>
              <a:t>.</a:t>
            </a:r>
            <a:endParaRPr lang="fr-FR" sz="3200" b="1" dirty="0"/>
          </a:p>
        </p:txBody>
      </p:sp>
    </p:spTree>
    <p:extLst>
      <p:ext uri="{BB962C8B-B14F-4D97-AF65-F5344CB8AC3E}">
        <p14:creationId xmlns:p14="http://schemas.microsoft.com/office/powerpoint/2010/main" val="1697899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68580" indent="0" algn="ctr">
              <a:buNone/>
            </a:pPr>
            <a:endParaRPr lang="fr-FR" sz="4000" dirty="0" smtClean="0">
              <a:cs typeface="Times New Roman" pitchFamily="18" charset="0"/>
            </a:endParaRPr>
          </a:p>
          <a:p>
            <a:pPr marL="68580" indent="0" algn="ctr">
              <a:buNone/>
            </a:pPr>
            <a:endParaRPr lang="fr-FR" sz="4000" dirty="0">
              <a:cs typeface="Times New Roman" pitchFamily="18" charset="0"/>
            </a:endParaRPr>
          </a:p>
          <a:p>
            <a:pPr marL="68580" indent="0" algn="ctr">
              <a:buNone/>
            </a:pPr>
            <a:endParaRPr lang="fr-FR" sz="4000" dirty="0">
              <a:cs typeface="Times New Roman" pitchFamily="18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7504" y="570156"/>
            <a:ext cx="8762176" cy="1054250"/>
          </a:xfrm>
        </p:spPr>
        <p:txBody>
          <a:bodyPr>
            <a:normAutofit fontScale="90000"/>
          </a:bodyPr>
          <a:lstStyle/>
          <a:p>
            <a:pPr algn="ctr"/>
            <a:r>
              <a:rPr lang="fr-FR" sz="4800" b="1" dirty="0" smtClean="0">
                <a:latin typeface="Book Antiqua" pitchFamily="18" charset="0"/>
                <a:cs typeface="Times New Roman" pitchFamily="18" charset="0"/>
              </a:rPr>
              <a:t>Sources du droit fiscal marocain</a:t>
            </a:r>
            <a:endParaRPr lang="fr-FR" sz="4800" b="1" dirty="0">
              <a:latin typeface="Book Antiqua" pitchFamily="18" charset="0"/>
              <a:cs typeface="Times New Roman" pitchFamily="18" charset="0"/>
            </a:endParaRPr>
          </a:p>
        </p:txBody>
      </p:sp>
      <p:sp>
        <p:nvSpPr>
          <p:cNvPr id="5" name="Espace réservé du contenu 1"/>
          <p:cNvSpPr txBox="1">
            <a:spLocks/>
          </p:cNvSpPr>
          <p:nvPr/>
        </p:nvSpPr>
        <p:spPr>
          <a:xfrm>
            <a:off x="326571" y="2132857"/>
            <a:ext cx="8565909" cy="45553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sz="3600" b="1" dirty="0" smtClean="0">
                <a:solidFill>
                  <a:srgbClr val="C00000"/>
                </a:solidFill>
              </a:rPr>
              <a:t>Sources </a:t>
            </a:r>
            <a:r>
              <a:rPr lang="fr-FR" sz="3600" b="1" dirty="0">
                <a:solidFill>
                  <a:srgbClr val="C00000"/>
                </a:solidFill>
              </a:rPr>
              <a:t>réglementaires</a:t>
            </a:r>
            <a:endParaRPr lang="fr-FR" sz="3600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fr-FR" sz="3200" dirty="0" smtClean="0"/>
              <a:t>Les principales sources réglementaires sont :</a:t>
            </a:r>
            <a:endParaRPr lang="fr-FR" sz="3200" dirty="0"/>
          </a:p>
          <a:p>
            <a:pPr marL="180000" indent="0" algn="ctr">
              <a:buNone/>
            </a:pPr>
            <a:r>
              <a:rPr lang="fr-FR" sz="3200" b="1" dirty="0"/>
              <a:t>Les décrets et les arrêtés conformes à la loi émanant du pouvoir exécutif</a:t>
            </a:r>
            <a:r>
              <a:rPr lang="fr-FR" sz="3200" b="1" dirty="0" smtClean="0"/>
              <a:t>.</a:t>
            </a:r>
          </a:p>
          <a:p>
            <a:pPr marL="180000" indent="0">
              <a:buNone/>
            </a:pPr>
            <a:r>
              <a:rPr lang="fr-FR" sz="3200" b="1" dirty="0" smtClean="0"/>
              <a:t>-Décret : </a:t>
            </a:r>
            <a:r>
              <a:rPr lang="fr-FR" sz="3200" dirty="0" smtClean="0"/>
              <a:t>émane du premier ministre</a:t>
            </a:r>
          </a:p>
          <a:p>
            <a:pPr marL="180000" indent="0">
              <a:buNone/>
            </a:pPr>
            <a:r>
              <a:rPr lang="fr-FR" sz="3200" b="1" dirty="0" smtClean="0"/>
              <a:t>-Arrêté : </a:t>
            </a:r>
            <a:r>
              <a:rPr lang="fr-FR" sz="3200" dirty="0" smtClean="0"/>
              <a:t>émane d’un ministre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3721323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68580" indent="0" algn="ctr">
              <a:buNone/>
            </a:pPr>
            <a:endParaRPr lang="fr-FR" sz="4000" dirty="0" smtClean="0">
              <a:cs typeface="Times New Roman" pitchFamily="18" charset="0"/>
            </a:endParaRPr>
          </a:p>
          <a:p>
            <a:pPr marL="68580" indent="0" algn="ctr">
              <a:buNone/>
            </a:pPr>
            <a:endParaRPr lang="fr-FR" sz="4000" dirty="0">
              <a:cs typeface="Times New Roman" pitchFamily="18" charset="0"/>
            </a:endParaRPr>
          </a:p>
          <a:p>
            <a:pPr marL="68580" indent="0" algn="ctr">
              <a:buNone/>
            </a:pPr>
            <a:endParaRPr lang="fr-FR" sz="4000" dirty="0">
              <a:cs typeface="Times New Roman" pitchFamily="18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7504" y="570156"/>
            <a:ext cx="8762176" cy="1054250"/>
          </a:xfrm>
        </p:spPr>
        <p:txBody>
          <a:bodyPr>
            <a:normAutofit fontScale="90000"/>
          </a:bodyPr>
          <a:lstStyle/>
          <a:p>
            <a:pPr algn="ctr"/>
            <a:r>
              <a:rPr lang="fr-FR" sz="4800" b="1" dirty="0" smtClean="0">
                <a:latin typeface="Book Antiqua" pitchFamily="18" charset="0"/>
                <a:cs typeface="Times New Roman" pitchFamily="18" charset="0"/>
              </a:rPr>
              <a:t>Sources du droit fiscal marocain</a:t>
            </a:r>
            <a:endParaRPr lang="fr-FR" sz="4800" b="1" dirty="0">
              <a:latin typeface="Book Antiqua" pitchFamily="18" charset="0"/>
              <a:cs typeface="Times New Roman" pitchFamily="18" charset="0"/>
            </a:endParaRPr>
          </a:p>
        </p:txBody>
      </p:sp>
      <p:sp>
        <p:nvSpPr>
          <p:cNvPr id="5" name="Espace réservé du contenu 1"/>
          <p:cNvSpPr txBox="1">
            <a:spLocks/>
          </p:cNvSpPr>
          <p:nvPr/>
        </p:nvSpPr>
        <p:spPr>
          <a:xfrm>
            <a:off x="326571" y="2132857"/>
            <a:ext cx="8565909" cy="45553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sz="3600" b="1" dirty="0" smtClean="0">
                <a:solidFill>
                  <a:srgbClr val="C00000"/>
                </a:solidFill>
              </a:rPr>
              <a:t>Doctrine</a:t>
            </a:r>
            <a:endParaRPr lang="fr-FR" sz="3600" dirty="0" smtClean="0">
              <a:solidFill>
                <a:srgbClr val="C00000"/>
              </a:solidFill>
            </a:endParaRPr>
          </a:p>
          <a:p>
            <a:pPr marL="0" indent="0" algn="ctr">
              <a:buNone/>
            </a:pPr>
            <a:r>
              <a:rPr lang="fr-FR" sz="3200" dirty="0" smtClean="0"/>
              <a:t>C’est l’ensemble </a:t>
            </a:r>
            <a:r>
              <a:rPr lang="fr-FR" sz="3200" dirty="0"/>
              <a:t>des écrits et interprétations des personnes du domaine fiscal (professeurs, analystes, avocats, juges, intellectuels) ainsi que les commentaires des textes de loi et les modalités de leur application (instructions, circulaires, </a:t>
            </a:r>
            <a:r>
              <a:rPr lang="fr-FR" sz="3200" dirty="0" smtClean="0"/>
              <a:t>notes).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676130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68580" indent="0" algn="ctr">
              <a:buNone/>
            </a:pPr>
            <a:endParaRPr lang="fr-FR" sz="4000" dirty="0" smtClean="0">
              <a:cs typeface="Times New Roman" pitchFamily="18" charset="0"/>
            </a:endParaRPr>
          </a:p>
          <a:p>
            <a:pPr marL="68580" indent="0" algn="ctr">
              <a:buNone/>
            </a:pPr>
            <a:endParaRPr lang="fr-FR" sz="4000" dirty="0">
              <a:cs typeface="Times New Roman" pitchFamily="18" charset="0"/>
            </a:endParaRPr>
          </a:p>
          <a:p>
            <a:pPr marL="68580" indent="0" algn="ctr">
              <a:buNone/>
            </a:pPr>
            <a:endParaRPr lang="fr-FR" sz="4000" dirty="0">
              <a:cs typeface="Times New Roman" pitchFamily="18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7504" y="570156"/>
            <a:ext cx="8762176" cy="1054250"/>
          </a:xfrm>
        </p:spPr>
        <p:txBody>
          <a:bodyPr>
            <a:normAutofit fontScale="90000"/>
          </a:bodyPr>
          <a:lstStyle/>
          <a:p>
            <a:pPr algn="ctr"/>
            <a:r>
              <a:rPr lang="fr-FR" sz="4800" b="1" dirty="0" smtClean="0">
                <a:latin typeface="Book Antiqua" pitchFamily="18" charset="0"/>
                <a:cs typeface="Times New Roman" pitchFamily="18" charset="0"/>
              </a:rPr>
              <a:t>Sources du droit fiscal marocain</a:t>
            </a:r>
            <a:endParaRPr lang="fr-FR" sz="4800" b="1" dirty="0">
              <a:latin typeface="Book Antiqua" pitchFamily="18" charset="0"/>
              <a:cs typeface="Times New Roman" pitchFamily="18" charset="0"/>
            </a:endParaRPr>
          </a:p>
        </p:txBody>
      </p:sp>
      <p:sp>
        <p:nvSpPr>
          <p:cNvPr id="5" name="Espace réservé du contenu 1"/>
          <p:cNvSpPr txBox="1">
            <a:spLocks/>
          </p:cNvSpPr>
          <p:nvPr/>
        </p:nvSpPr>
        <p:spPr>
          <a:xfrm>
            <a:off x="326571" y="2132857"/>
            <a:ext cx="8565909" cy="45553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sz="3600" b="1" dirty="0" smtClean="0">
                <a:solidFill>
                  <a:srgbClr val="C00000"/>
                </a:solidFill>
              </a:rPr>
              <a:t>Jurisprudence</a:t>
            </a:r>
            <a:endParaRPr lang="fr-FR" sz="3600" dirty="0" smtClean="0">
              <a:solidFill>
                <a:srgbClr val="C00000"/>
              </a:solidFill>
            </a:endParaRPr>
          </a:p>
          <a:p>
            <a:pPr marL="0" indent="0" algn="ctr">
              <a:buNone/>
            </a:pPr>
            <a:r>
              <a:rPr lang="fr-FR" sz="3200" dirty="0" smtClean="0"/>
              <a:t>C’est </a:t>
            </a:r>
            <a:r>
              <a:rPr lang="fr-FR" sz="3200" dirty="0"/>
              <a:t>l’ensemble des jugements rendus par les tribunaux compétents à l’occasion de contentieux entre le contribuable et l’administration.</a:t>
            </a:r>
          </a:p>
        </p:txBody>
      </p:sp>
    </p:spTree>
    <p:extLst>
      <p:ext uri="{BB962C8B-B14F-4D97-AF65-F5344CB8AC3E}">
        <p14:creationId xmlns:p14="http://schemas.microsoft.com/office/powerpoint/2010/main" val="791117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68580" indent="0" algn="ctr">
              <a:buNone/>
            </a:pPr>
            <a:endParaRPr lang="fr-FR" sz="4000" dirty="0" smtClean="0">
              <a:cs typeface="Times New Roman" pitchFamily="18" charset="0"/>
            </a:endParaRPr>
          </a:p>
          <a:p>
            <a:pPr marL="68580" indent="0" algn="ctr">
              <a:buNone/>
            </a:pPr>
            <a:endParaRPr lang="fr-FR" sz="4000" dirty="0">
              <a:cs typeface="Times New Roman" pitchFamily="18" charset="0"/>
            </a:endParaRPr>
          </a:p>
          <a:p>
            <a:pPr marL="68580" indent="0" algn="ctr">
              <a:buNone/>
            </a:pPr>
            <a:endParaRPr lang="fr-FR" sz="4000" dirty="0">
              <a:cs typeface="Times New Roman" pitchFamily="18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4800" b="1" dirty="0" smtClean="0">
                <a:latin typeface="Book Antiqua" pitchFamily="18" charset="0"/>
                <a:cs typeface="Times New Roman" pitchFamily="18" charset="0"/>
              </a:rPr>
              <a:t>Notion de l’impôt</a:t>
            </a:r>
            <a:endParaRPr lang="fr-FR" sz="4800" b="1" dirty="0">
              <a:latin typeface="Book Antiqua" pitchFamily="18" charset="0"/>
              <a:cs typeface="Times New Roman" pitchFamily="18" charset="0"/>
            </a:endParaRPr>
          </a:p>
        </p:txBody>
      </p:sp>
      <p:sp>
        <p:nvSpPr>
          <p:cNvPr id="5" name="Espace réservé du contenu 1"/>
          <p:cNvSpPr txBox="1">
            <a:spLocks/>
          </p:cNvSpPr>
          <p:nvPr/>
        </p:nvSpPr>
        <p:spPr>
          <a:xfrm>
            <a:off x="395537" y="2204865"/>
            <a:ext cx="8461080" cy="43924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sz="3600" b="1" dirty="0" smtClean="0">
                <a:solidFill>
                  <a:srgbClr val="C00000"/>
                </a:solidFill>
              </a:rPr>
              <a:t>Définition de l’impôt</a:t>
            </a:r>
          </a:p>
          <a:p>
            <a:pPr marL="0" indent="0" algn="ctr">
              <a:buNone/>
            </a:pPr>
            <a:r>
              <a:rPr lang="fr-FR" sz="3600" dirty="0" smtClean="0"/>
              <a:t>L’impôt </a:t>
            </a:r>
            <a:r>
              <a:rPr lang="fr-FR" sz="3600" dirty="0"/>
              <a:t>est un prélèvement pécuniaire subi par les </a:t>
            </a:r>
            <a:r>
              <a:rPr lang="fr-FR" sz="3600" dirty="0" smtClean="0"/>
              <a:t>contribuables, </a:t>
            </a:r>
            <a:r>
              <a:rPr lang="fr-FR" sz="3600" dirty="0"/>
              <a:t>c'est-à-dire les sociétés et les individus afin de couvrir les charges publiques.</a:t>
            </a:r>
          </a:p>
          <a:p>
            <a:pPr marL="0" indent="0">
              <a:buNone/>
            </a:pPr>
            <a:endParaRPr lang="fr-FR" sz="3600" dirty="0"/>
          </a:p>
        </p:txBody>
      </p:sp>
    </p:spTree>
    <p:extLst>
      <p:ext uri="{BB962C8B-B14F-4D97-AF65-F5344CB8AC3E}">
        <p14:creationId xmlns:p14="http://schemas.microsoft.com/office/powerpoint/2010/main" val="2146841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68580" indent="0" algn="ctr">
              <a:buNone/>
            </a:pPr>
            <a:endParaRPr lang="fr-FR" sz="4000" dirty="0" smtClean="0">
              <a:cs typeface="Times New Roman" pitchFamily="18" charset="0"/>
            </a:endParaRPr>
          </a:p>
          <a:p>
            <a:pPr marL="68580" indent="0" algn="ctr">
              <a:buNone/>
            </a:pPr>
            <a:endParaRPr lang="fr-FR" sz="4000" dirty="0">
              <a:cs typeface="Times New Roman" pitchFamily="18" charset="0"/>
            </a:endParaRPr>
          </a:p>
          <a:p>
            <a:pPr marL="68580" indent="0" algn="ctr">
              <a:buNone/>
            </a:pPr>
            <a:endParaRPr lang="fr-FR" sz="4000" dirty="0">
              <a:cs typeface="Times New Roman" pitchFamily="18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4800" b="1" dirty="0" smtClean="0">
                <a:latin typeface="Book Antiqua" pitchFamily="18" charset="0"/>
                <a:cs typeface="Times New Roman" pitchFamily="18" charset="0"/>
              </a:rPr>
              <a:t>Caractéristiques de l’impôt</a:t>
            </a:r>
            <a:endParaRPr lang="fr-FR" sz="4800" b="1" dirty="0">
              <a:latin typeface="Book Antiqua" pitchFamily="18" charset="0"/>
              <a:cs typeface="Times New Roman" pitchFamily="18" charset="0"/>
            </a:endParaRPr>
          </a:p>
        </p:txBody>
      </p:sp>
      <p:sp>
        <p:nvSpPr>
          <p:cNvPr id="5" name="Espace réservé du contenu 1"/>
          <p:cNvSpPr txBox="1">
            <a:spLocks/>
          </p:cNvSpPr>
          <p:nvPr/>
        </p:nvSpPr>
        <p:spPr>
          <a:xfrm>
            <a:off x="395537" y="2204865"/>
            <a:ext cx="8461080" cy="43924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200" dirty="0" smtClean="0"/>
              <a:t> C’est un </a:t>
            </a:r>
            <a:r>
              <a:rPr lang="fr-FR" sz="3200" dirty="0"/>
              <a:t>prélèvement </a:t>
            </a:r>
            <a:r>
              <a:rPr lang="fr-FR" sz="3200" dirty="0" smtClean="0"/>
              <a:t>obligatoire</a:t>
            </a:r>
            <a:r>
              <a:rPr lang="fr-FR" sz="3200" dirty="0"/>
              <a:t> ;</a:t>
            </a:r>
          </a:p>
          <a:p>
            <a:r>
              <a:rPr lang="fr-FR" sz="3200" dirty="0" smtClean="0"/>
              <a:t> C’est un prélèvement sans </a:t>
            </a:r>
            <a:r>
              <a:rPr lang="fr-FR" sz="3200" dirty="0"/>
              <a:t>contrepartie immédiate ;</a:t>
            </a:r>
          </a:p>
          <a:p>
            <a:r>
              <a:rPr lang="fr-FR" sz="3200" dirty="0" smtClean="0"/>
              <a:t> C’est un </a:t>
            </a:r>
            <a:r>
              <a:rPr lang="fr-FR" sz="3200" dirty="0"/>
              <a:t>prélèvement pécuniaire ;</a:t>
            </a:r>
          </a:p>
          <a:p>
            <a:r>
              <a:rPr lang="fr-FR" sz="3200" dirty="0" smtClean="0"/>
              <a:t> C’est une ressource destinée </a:t>
            </a:r>
            <a:r>
              <a:rPr lang="fr-FR" sz="3200" dirty="0"/>
              <a:t>à couvrir les dépenses publiques ;</a:t>
            </a:r>
          </a:p>
          <a:p>
            <a:r>
              <a:rPr lang="fr-FR" sz="3200" dirty="0" smtClean="0"/>
              <a:t> C’est un </a:t>
            </a:r>
            <a:r>
              <a:rPr lang="fr-FR" sz="3200" dirty="0"/>
              <a:t>instrument d’intervention économique et sociale.</a:t>
            </a:r>
          </a:p>
          <a:p>
            <a:pPr marL="0" indent="0">
              <a:buNone/>
            </a:pP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1178455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68580" indent="0" algn="ctr">
              <a:buNone/>
            </a:pPr>
            <a:endParaRPr lang="fr-FR" sz="4000" dirty="0" smtClean="0">
              <a:cs typeface="Times New Roman" pitchFamily="18" charset="0"/>
            </a:endParaRPr>
          </a:p>
          <a:p>
            <a:pPr marL="68580" indent="0" algn="ctr">
              <a:buNone/>
            </a:pPr>
            <a:endParaRPr lang="fr-FR" sz="4000" dirty="0">
              <a:cs typeface="Times New Roman" pitchFamily="18" charset="0"/>
            </a:endParaRPr>
          </a:p>
          <a:p>
            <a:pPr marL="68580" indent="0" algn="ctr">
              <a:buNone/>
            </a:pPr>
            <a:endParaRPr lang="fr-FR" sz="4000" dirty="0">
              <a:cs typeface="Times New Roman" pitchFamily="18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570156"/>
            <a:ext cx="8496944" cy="1054250"/>
          </a:xfrm>
        </p:spPr>
        <p:txBody>
          <a:bodyPr>
            <a:normAutofit/>
          </a:bodyPr>
          <a:lstStyle/>
          <a:p>
            <a:pPr algn="ctr"/>
            <a:r>
              <a:rPr lang="fr-FR" sz="4800" b="1" dirty="0" smtClean="0">
                <a:latin typeface="Book Antiqua" pitchFamily="18" charset="0"/>
                <a:cs typeface="Times New Roman" pitchFamily="18" charset="0"/>
              </a:rPr>
              <a:t>Impôt et autres prélèvements</a:t>
            </a:r>
            <a:endParaRPr lang="fr-FR" sz="4800" b="1" dirty="0">
              <a:latin typeface="Book Antiqua" pitchFamily="18" charset="0"/>
              <a:cs typeface="Times New Roman" pitchFamily="18" charset="0"/>
            </a:endParaRPr>
          </a:p>
        </p:txBody>
      </p:sp>
      <p:sp>
        <p:nvSpPr>
          <p:cNvPr id="5" name="Espace réservé du contenu 1"/>
          <p:cNvSpPr txBox="1">
            <a:spLocks/>
          </p:cNvSpPr>
          <p:nvPr/>
        </p:nvSpPr>
        <p:spPr>
          <a:xfrm>
            <a:off x="395537" y="2204865"/>
            <a:ext cx="8461080" cy="43924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200" dirty="0" smtClean="0"/>
              <a:t> </a:t>
            </a:r>
            <a:r>
              <a:rPr lang="fr-FR" sz="3200" b="1" dirty="0" smtClean="0"/>
              <a:t>La taxe :</a:t>
            </a:r>
            <a:r>
              <a:rPr lang="fr-FR" sz="3200" dirty="0" smtClean="0"/>
              <a:t> Prélèvement </a:t>
            </a:r>
            <a:r>
              <a:rPr lang="fr-FR" sz="3200" dirty="0"/>
              <a:t>obligatoire payé en contrepartie d’un service direct rendu par la </a:t>
            </a:r>
            <a:r>
              <a:rPr lang="fr-FR" sz="3200" dirty="0" smtClean="0"/>
              <a:t>collectivité.</a:t>
            </a:r>
            <a:endParaRPr lang="fr-FR" sz="3200" dirty="0"/>
          </a:p>
          <a:p>
            <a:r>
              <a:rPr lang="fr-FR" sz="3200" dirty="0" smtClean="0"/>
              <a:t> </a:t>
            </a:r>
            <a:r>
              <a:rPr lang="fr-FR" sz="3200" b="1" dirty="0" smtClean="0"/>
              <a:t>La redevance :</a:t>
            </a:r>
            <a:r>
              <a:rPr lang="fr-FR" sz="3200" dirty="0" smtClean="0"/>
              <a:t> Prélèvement </a:t>
            </a:r>
            <a:r>
              <a:rPr lang="fr-FR" sz="3200" dirty="0"/>
              <a:t>obligatoire </a:t>
            </a:r>
            <a:r>
              <a:rPr lang="fr-FR" sz="3200" dirty="0" smtClean="0"/>
              <a:t>payé en </a:t>
            </a:r>
            <a:r>
              <a:rPr lang="fr-FR" sz="3200" dirty="0"/>
              <a:t>contrepartie de l’utilisation d’un service public.</a:t>
            </a:r>
            <a:r>
              <a:rPr lang="fr-FR" sz="3200" dirty="0" smtClean="0"/>
              <a:t> </a:t>
            </a:r>
          </a:p>
          <a:p>
            <a:r>
              <a:rPr lang="fr-FR" sz="3200" dirty="0"/>
              <a:t> </a:t>
            </a:r>
            <a:r>
              <a:rPr lang="fr-FR" sz="3200" b="1" dirty="0" smtClean="0"/>
              <a:t>La parafiscalité :</a:t>
            </a:r>
            <a:r>
              <a:rPr lang="fr-FR" sz="3200" dirty="0" smtClean="0"/>
              <a:t> Prélèvement </a:t>
            </a:r>
            <a:r>
              <a:rPr lang="fr-FR" sz="3200" dirty="0"/>
              <a:t>obligatoire et sans contrepartie directe. Mais elle est affectée à des organismes déterminés.</a:t>
            </a:r>
          </a:p>
          <a:p>
            <a:pPr marL="0" indent="0">
              <a:buNone/>
            </a:pP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2956566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68580" indent="0" algn="ctr">
              <a:buNone/>
            </a:pPr>
            <a:endParaRPr lang="fr-FR" sz="4000" dirty="0" smtClean="0">
              <a:cs typeface="Times New Roman" pitchFamily="18" charset="0"/>
            </a:endParaRPr>
          </a:p>
          <a:p>
            <a:pPr marL="68580" indent="0" algn="ctr">
              <a:buNone/>
            </a:pPr>
            <a:endParaRPr lang="fr-FR" sz="4000" dirty="0">
              <a:cs typeface="Times New Roman" pitchFamily="18" charset="0"/>
            </a:endParaRPr>
          </a:p>
          <a:p>
            <a:pPr marL="68580" indent="0" algn="ctr">
              <a:buNone/>
            </a:pPr>
            <a:endParaRPr lang="fr-FR" sz="4000" dirty="0">
              <a:cs typeface="Times New Roman" pitchFamily="18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570156"/>
            <a:ext cx="8496944" cy="1054250"/>
          </a:xfrm>
        </p:spPr>
        <p:txBody>
          <a:bodyPr>
            <a:normAutofit/>
          </a:bodyPr>
          <a:lstStyle/>
          <a:p>
            <a:pPr algn="ctr"/>
            <a:r>
              <a:rPr lang="fr-FR" sz="4800" b="1" dirty="0" smtClean="0">
                <a:latin typeface="Book Antiqua" pitchFamily="18" charset="0"/>
                <a:cs typeface="Times New Roman" pitchFamily="18" charset="0"/>
              </a:rPr>
              <a:t>Classification des impôts</a:t>
            </a:r>
            <a:endParaRPr lang="fr-FR" sz="4800" b="1" dirty="0">
              <a:latin typeface="Book Antiqua" pitchFamily="18" charset="0"/>
              <a:cs typeface="Times New Roman" pitchFamily="18" charset="0"/>
            </a:endParaRPr>
          </a:p>
        </p:txBody>
      </p:sp>
      <p:sp>
        <p:nvSpPr>
          <p:cNvPr id="5" name="Espace réservé du contenu 1"/>
          <p:cNvSpPr txBox="1">
            <a:spLocks/>
          </p:cNvSpPr>
          <p:nvPr/>
        </p:nvSpPr>
        <p:spPr>
          <a:xfrm>
            <a:off x="395537" y="2204865"/>
            <a:ext cx="8461080" cy="43924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200" dirty="0" smtClean="0"/>
              <a:t> </a:t>
            </a:r>
            <a:r>
              <a:rPr lang="fr-FR" sz="3200" b="1" dirty="0" smtClean="0"/>
              <a:t>Classification économique :</a:t>
            </a:r>
          </a:p>
          <a:p>
            <a:pPr marL="0" indent="0">
              <a:buNone/>
            </a:pPr>
            <a:r>
              <a:rPr lang="fr-FR" sz="3200" b="1" dirty="0"/>
              <a:t>	</a:t>
            </a:r>
            <a:r>
              <a:rPr lang="fr-FR" sz="3200" b="1" dirty="0" smtClean="0"/>
              <a:t>-Impôt sur le revenu : </a:t>
            </a:r>
            <a:r>
              <a:rPr lang="fr-FR" sz="3200" dirty="0" smtClean="0"/>
              <a:t>IR et IS</a:t>
            </a:r>
            <a:endParaRPr lang="fr-FR" sz="3200" b="1" dirty="0" smtClean="0"/>
          </a:p>
          <a:p>
            <a:pPr marL="0" indent="0">
              <a:buNone/>
            </a:pPr>
            <a:r>
              <a:rPr lang="fr-FR" sz="3200" b="1" dirty="0"/>
              <a:t>	</a:t>
            </a:r>
            <a:r>
              <a:rPr lang="fr-FR" sz="3200" b="1" dirty="0" smtClean="0"/>
              <a:t>-Impôt sur la dépense : </a:t>
            </a:r>
            <a:r>
              <a:rPr lang="fr-FR" sz="3200" dirty="0" smtClean="0"/>
              <a:t>TVA</a:t>
            </a:r>
            <a:endParaRPr lang="fr-FR" sz="3200" dirty="0"/>
          </a:p>
          <a:p>
            <a:r>
              <a:rPr lang="fr-FR" sz="3200" b="1" dirty="0" smtClean="0"/>
              <a:t> Classification administrative :</a:t>
            </a:r>
          </a:p>
          <a:p>
            <a:pPr marL="0" indent="0">
              <a:buNone/>
            </a:pPr>
            <a:r>
              <a:rPr lang="fr-FR" sz="3200" b="1" dirty="0"/>
              <a:t>	</a:t>
            </a:r>
            <a:r>
              <a:rPr lang="fr-FR" sz="3200" b="1" dirty="0" smtClean="0"/>
              <a:t>-Impôt direct : </a:t>
            </a:r>
            <a:r>
              <a:rPr lang="fr-FR" sz="3200" dirty="0" smtClean="0"/>
              <a:t>IR et IS</a:t>
            </a:r>
            <a:endParaRPr lang="fr-FR" sz="3200" b="1" dirty="0" smtClean="0"/>
          </a:p>
          <a:p>
            <a:pPr marL="0" indent="0">
              <a:buNone/>
            </a:pPr>
            <a:r>
              <a:rPr lang="fr-FR" sz="3200" b="1" dirty="0"/>
              <a:t>	</a:t>
            </a:r>
            <a:r>
              <a:rPr lang="fr-FR" sz="3200" b="1" dirty="0" smtClean="0"/>
              <a:t>-Impôt indirect : </a:t>
            </a:r>
            <a:r>
              <a:rPr lang="fr-FR" sz="3200" dirty="0" smtClean="0"/>
              <a:t>TVA</a:t>
            </a:r>
            <a:endParaRPr lang="fr-FR" sz="3000" dirty="0"/>
          </a:p>
          <a:p>
            <a:pPr marL="0" indent="0">
              <a:buNone/>
            </a:pP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659125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78823" y="2248347"/>
            <a:ext cx="8369641" cy="427699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sz="3200" dirty="0" smtClean="0"/>
              <a:t>La technique fiscale est un processus de l’étude de l’impôt dans </a:t>
            </a:r>
            <a:r>
              <a:rPr lang="fr-FR" sz="3200" b="1" dirty="0" smtClean="0">
                <a:solidFill>
                  <a:srgbClr val="C00000"/>
                </a:solidFill>
              </a:rPr>
              <a:t>4 étapes</a:t>
            </a:r>
            <a:r>
              <a:rPr lang="fr-FR" sz="3200" dirty="0" smtClean="0"/>
              <a:t> :</a:t>
            </a:r>
          </a:p>
          <a:p>
            <a:r>
              <a:rPr lang="fr-FR" sz="3200" dirty="0"/>
              <a:t> </a:t>
            </a:r>
            <a:r>
              <a:rPr lang="fr-FR" sz="3200" b="1" dirty="0" smtClean="0"/>
              <a:t>Le </a:t>
            </a:r>
            <a:r>
              <a:rPr lang="fr-FR" sz="3200" b="1" dirty="0"/>
              <a:t>champ </a:t>
            </a:r>
            <a:r>
              <a:rPr lang="fr-FR" sz="3200" b="1" dirty="0" smtClean="0"/>
              <a:t>d’application</a:t>
            </a:r>
          </a:p>
          <a:p>
            <a:r>
              <a:rPr lang="fr-FR" sz="3200" b="1" dirty="0" smtClean="0"/>
              <a:t> L’assiette</a:t>
            </a:r>
            <a:endParaRPr lang="fr-FR" sz="3200" dirty="0" smtClean="0"/>
          </a:p>
          <a:p>
            <a:r>
              <a:rPr lang="fr-FR" sz="3200" b="1" dirty="0" smtClean="0"/>
              <a:t> La liquidation</a:t>
            </a:r>
            <a:endParaRPr lang="fr-FR" sz="3200" dirty="0" smtClean="0"/>
          </a:p>
          <a:p>
            <a:r>
              <a:rPr lang="fr-FR" sz="3200" b="1" dirty="0"/>
              <a:t> </a:t>
            </a:r>
            <a:r>
              <a:rPr lang="fr-FR" sz="3200" b="1" dirty="0" smtClean="0"/>
              <a:t>Le recouvrement</a:t>
            </a:r>
            <a:endParaRPr lang="fr-FR" sz="3200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8490" y="404664"/>
            <a:ext cx="7756263" cy="1054250"/>
          </a:xfrm>
        </p:spPr>
        <p:txBody>
          <a:bodyPr>
            <a:normAutofit/>
          </a:bodyPr>
          <a:lstStyle/>
          <a:p>
            <a:r>
              <a:rPr lang="fr-FR" b="1" dirty="0">
                <a:latin typeface="Book Antiqua" pitchFamily="18" charset="0"/>
                <a:cs typeface="Times New Roman" pitchFamily="18" charset="0"/>
              </a:rPr>
              <a:t>Technique fiscale</a:t>
            </a:r>
          </a:p>
        </p:txBody>
      </p:sp>
    </p:spTree>
    <p:extLst>
      <p:ext uri="{BB962C8B-B14F-4D97-AF65-F5344CB8AC3E}">
        <p14:creationId xmlns:p14="http://schemas.microsoft.com/office/powerpoint/2010/main" val="850254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68580" indent="0" algn="ctr">
              <a:buNone/>
            </a:pPr>
            <a:endParaRPr lang="fr-FR" sz="4000" dirty="0" smtClean="0">
              <a:cs typeface="Times New Roman" pitchFamily="18" charset="0"/>
            </a:endParaRPr>
          </a:p>
          <a:p>
            <a:pPr marL="68580" indent="0" algn="ctr">
              <a:buNone/>
            </a:pPr>
            <a:endParaRPr lang="fr-FR" sz="4000" dirty="0">
              <a:cs typeface="Times New Roman" pitchFamily="18" charset="0"/>
            </a:endParaRPr>
          </a:p>
          <a:p>
            <a:pPr marL="68580" indent="0" algn="ctr">
              <a:buNone/>
            </a:pPr>
            <a:endParaRPr lang="fr-FR" sz="4000" dirty="0">
              <a:cs typeface="Times New Roman" pitchFamily="18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4800" b="1" dirty="0" smtClean="0">
                <a:latin typeface="Book Antiqua" pitchFamily="18" charset="0"/>
                <a:cs typeface="Times New Roman" pitchFamily="18" charset="0"/>
              </a:rPr>
              <a:t>SOMMAIRE</a:t>
            </a:r>
            <a:endParaRPr lang="fr-FR" sz="4800" b="1" dirty="0">
              <a:latin typeface="Book Antiqua" pitchFamily="18" charset="0"/>
              <a:cs typeface="Times New Roman" pitchFamily="18" charset="0"/>
            </a:endParaRPr>
          </a:p>
        </p:txBody>
      </p:sp>
      <p:sp>
        <p:nvSpPr>
          <p:cNvPr id="5" name="Espace réservé du contenu 1"/>
          <p:cNvSpPr txBox="1">
            <a:spLocks/>
          </p:cNvSpPr>
          <p:nvPr/>
        </p:nvSpPr>
        <p:spPr>
          <a:xfrm>
            <a:off x="251521" y="2400747"/>
            <a:ext cx="8712967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4320"/>
              </a:lnSpc>
              <a:spcBef>
                <a:spcPts val="1200"/>
              </a:spcBef>
              <a:spcAft>
                <a:spcPts val="1200"/>
              </a:spcAft>
            </a:pPr>
            <a:r>
              <a:rPr lang="fr-FR" sz="3600" b="1" dirty="0" smtClean="0"/>
              <a:t> Présentation de descriptif du module</a:t>
            </a:r>
          </a:p>
          <a:p>
            <a:pPr>
              <a:lnSpc>
                <a:spcPts val="4320"/>
              </a:lnSpc>
              <a:spcBef>
                <a:spcPts val="1200"/>
              </a:spcBef>
              <a:spcAft>
                <a:spcPts val="1200"/>
              </a:spcAft>
            </a:pPr>
            <a:r>
              <a:rPr lang="fr-FR" sz="3600" b="1" dirty="0"/>
              <a:t> </a:t>
            </a:r>
            <a:r>
              <a:rPr lang="fr-FR" sz="3600" b="1" dirty="0" smtClean="0"/>
              <a:t>Répartition des exposés</a:t>
            </a:r>
          </a:p>
          <a:p>
            <a:pPr>
              <a:lnSpc>
                <a:spcPts val="4320"/>
              </a:lnSpc>
              <a:spcBef>
                <a:spcPts val="1200"/>
              </a:spcBef>
              <a:spcAft>
                <a:spcPts val="1200"/>
              </a:spcAft>
            </a:pPr>
            <a:r>
              <a:rPr lang="fr-FR" sz="3600" b="1" dirty="0" smtClean="0"/>
              <a:t> Introduction générale</a:t>
            </a:r>
          </a:p>
          <a:p>
            <a:pPr marL="0" indent="0">
              <a:lnSpc>
                <a:spcPts val="4320"/>
              </a:lnSpc>
              <a:spcBef>
                <a:spcPts val="1200"/>
              </a:spcBef>
              <a:spcAft>
                <a:spcPts val="1200"/>
              </a:spcAft>
              <a:buNone/>
            </a:pPr>
            <a:endParaRPr lang="fr-FR" sz="3600" b="1" dirty="0"/>
          </a:p>
        </p:txBody>
      </p:sp>
    </p:spTree>
    <p:extLst>
      <p:ext uri="{BB962C8B-B14F-4D97-AF65-F5344CB8AC3E}">
        <p14:creationId xmlns:p14="http://schemas.microsoft.com/office/powerpoint/2010/main" val="1389423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78823" y="2248347"/>
            <a:ext cx="8369641" cy="427699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fr-FR" sz="3200" b="1" dirty="0" smtClean="0">
                <a:solidFill>
                  <a:srgbClr val="C00000"/>
                </a:solidFill>
              </a:rPr>
              <a:t>Champ d’application</a:t>
            </a:r>
          </a:p>
          <a:p>
            <a:pPr marL="0" indent="0" algn="ctr">
              <a:buNone/>
            </a:pPr>
            <a:r>
              <a:rPr lang="fr-FR" sz="3200" dirty="0" smtClean="0"/>
              <a:t>Trois </a:t>
            </a:r>
            <a:r>
              <a:rPr lang="fr-FR" sz="3200" dirty="0"/>
              <a:t>éléments permettent de déterminer </a:t>
            </a:r>
            <a:r>
              <a:rPr lang="fr-FR" sz="3200" dirty="0" smtClean="0"/>
              <a:t>le champ d’application d’un impôt</a:t>
            </a:r>
            <a:r>
              <a:rPr lang="fr-FR" sz="3200" dirty="0"/>
              <a:t> </a:t>
            </a:r>
            <a:r>
              <a:rPr lang="fr-FR" sz="3200" dirty="0" smtClean="0"/>
              <a:t>:</a:t>
            </a:r>
          </a:p>
          <a:p>
            <a:pPr marL="720000" indent="0">
              <a:buNone/>
            </a:pPr>
            <a:r>
              <a:rPr lang="fr-FR" sz="3200" b="1" dirty="0" smtClean="0"/>
              <a:t>-L’opération imposable</a:t>
            </a:r>
          </a:p>
          <a:p>
            <a:pPr marL="720000" indent="0">
              <a:buNone/>
            </a:pPr>
            <a:r>
              <a:rPr lang="fr-FR" sz="3200" b="1" dirty="0" smtClean="0"/>
              <a:t>-La </a:t>
            </a:r>
            <a:r>
              <a:rPr lang="fr-FR" sz="3200" b="1" dirty="0"/>
              <a:t>personne </a:t>
            </a:r>
            <a:r>
              <a:rPr lang="fr-FR" sz="3200" b="1" dirty="0" smtClean="0"/>
              <a:t>imposable</a:t>
            </a:r>
          </a:p>
          <a:p>
            <a:pPr marL="720000" indent="0">
              <a:buNone/>
            </a:pPr>
            <a:r>
              <a:rPr lang="fr-FR" sz="3200" b="1" dirty="0" smtClean="0"/>
              <a:t>-La </a:t>
            </a:r>
            <a:r>
              <a:rPr lang="fr-FR" sz="3200" b="1" dirty="0"/>
              <a:t>territorialité de </a:t>
            </a:r>
            <a:r>
              <a:rPr lang="fr-FR" sz="3200" b="1" dirty="0" smtClean="0"/>
              <a:t>l’opération</a:t>
            </a:r>
            <a:endParaRPr lang="fr-FR" sz="3200" b="1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8490" y="404664"/>
            <a:ext cx="7756263" cy="1054250"/>
          </a:xfrm>
        </p:spPr>
        <p:txBody>
          <a:bodyPr>
            <a:normAutofit/>
          </a:bodyPr>
          <a:lstStyle/>
          <a:p>
            <a:r>
              <a:rPr lang="fr-FR" b="1" dirty="0">
                <a:latin typeface="Book Antiqua" pitchFamily="18" charset="0"/>
                <a:cs typeface="Times New Roman" pitchFamily="18" charset="0"/>
              </a:rPr>
              <a:t>Technique fiscale</a:t>
            </a:r>
          </a:p>
        </p:txBody>
      </p:sp>
    </p:spTree>
    <p:extLst>
      <p:ext uri="{BB962C8B-B14F-4D97-AF65-F5344CB8AC3E}">
        <p14:creationId xmlns:p14="http://schemas.microsoft.com/office/powerpoint/2010/main" val="3530333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9512" y="2204864"/>
            <a:ext cx="8784975" cy="439248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fr-FR" sz="3200" b="1" dirty="0" smtClean="0">
                <a:solidFill>
                  <a:srgbClr val="C00000"/>
                </a:solidFill>
              </a:rPr>
              <a:t>Assiette de l’impôt</a:t>
            </a:r>
          </a:p>
          <a:p>
            <a:pPr marL="0" indent="0" algn="ctr">
              <a:buNone/>
            </a:pPr>
            <a:r>
              <a:rPr lang="fr-FR" sz="3200" dirty="0"/>
              <a:t>C’est la base </a:t>
            </a:r>
            <a:r>
              <a:rPr lang="fr-FR" sz="3200" dirty="0" smtClean="0"/>
              <a:t>d’imposition ou </a:t>
            </a:r>
            <a:r>
              <a:rPr lang="fr-FR" sz="3200" dirty="0"/>
              <a:t>la matière sur laquelle repose l’impôt</a:t>
            </a:r>
            <a:r>
              <a:rPr lang="fr-FR" sz="3200" dirty="0" smtClean="0"/>
              <a:t>. C’est-à-dire </a:t>
            </a:r>
            <a:r>
              <a:rPr lang="fr-FR" sz="3200" dirty="0"/>
              <a:t>le montant auquel s’applique le tarif de l’impôt</a:t>
            </a:r>
            <a:r>
              <a:rPr lang="fr-FR" sz="3200" dirty="0" smtClean="0"/>
              <a:t>.</a:t>
            </a:r>
          </a:p>
          <a:p>
            <a:pPr marL="0" indent="0">
              <a:buNone/>
            </a:pPr>
            <a:r>
              <a:rPr lang="fr-FR" sz="3200" b="1" dirty="0" smtClean="0"/>
              <a:t>-Pour la T.V.A : </a:t>
            </a:r>
            <a:r>
              <a:rPr lang="fr-FR" sz="3200" dirty="0" smtClean="0"/>
              <a:t>Montant hors taxe (HT)</a:t>
            </a:r>
          </a:p>
          <a:p>
            <a:pPr marL="0" indent="0">
              <a:buNone/>
            </a:pPr>
            <a:r>
              <a:rPr lang="fr-FR" sz="3200" b="1" dirty="0" smtClean="0"/>
              <a:t>-Pour l’I.S : </a:t>
            </a:r>
            <a:r>
              <a:rPr lang="fr-FR" sz="3200" dirty="0" smtClean="0"/>
              <a:t>Résultat fiscal (RF)</a:t>
            </a:r>
          </a:p>
          <a:p>
            <a:pPr marL="0" indent="0">
              <a:buNone/>
            </a:pPr>
            <a:r>
              <a:rPr lang="fr-FR" sz="3200" b="1" dirty="0" smtClean="0"/>
              <a:t>-Pour l’I.R salarial :</a:t>
            </a:r>
            <a:r>
              <a:rPr lang="fr-FR" sz="3200" dirty="0" smtClean="0"/>
              <a:t> Salaire net imposable (SNI)</a:t>
            </a:r>
            <a:endParaRPr lang="fr-FR" sz="3200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8490" y="404664"/>
            <a:ext cx="7756263" cy="1054250"/>
          </a:xfrm>
        </p:spPr>
        <p:txBody>
          <a:bodyPr>
            <a:normAutofit/>
          </a:bodyPr>
          <a:lstStyle/>
          <a:p>
            <a:r>
              <a:rPr lang="fr-FR" b="1" dirty="0">
                <a:latin typeface="Book Antiqua" pitchFamily="18" charset="0"/>
                <a:cs typeface="Times New Roman" pitchFamily="18" charset="0"/>
              </a:rPr>
              <a:t>Technique fiscale</a:t>
            </a:r>
          </a:p>
        </p:txBody>
      </p:sp>
    </p:spTree>
    <p:extLst>
      <p:ext uri="{BB962C8B-B14F-4D97-AF65-F5344CB8AC3E}">
        <p14:creationId xmlns:p14="http://schemas.microsoft.com/office/powerpoint/2010/main" val="977183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78823" y="2248347"/>
            <a:ext cx="8369641" cy="427699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fr-FR" sz="3200" b="1" dirty="0" smtClean="0">
                <a:solidFill>
                  <a:srgbClr val="C00000"/>
                </a:solidFill>
              </a:rPr>
              <a:t>Liquidation de l’impôt</a:t>
            </a:r>
          </a:p>
          <a:p>
            <a:pPr marL="0" indent="0" algn="ctr">
              <a:buNone/>
            </a:pPr>
            <a:r>
              <a:rPr lang="fr-FR" sz="3200" dirty="0"/>
              <a:t>C’est le calcul de la somme due par le contribuable sur la base de l’assiette</a:t>
            </a:r>
            <a:r>
              <a:rPr lang="fr-FR" sz="3200" dirty="0" smtClean="0"/>
              <a:t>.</a:t>
            </a:r>
          </a:p>
          <a:p>
            <a:pPr marL="0" indent="0" algn="ctr">
              <a:buNone/>
            </a:pPr>
            <a:r>
              <a:rPr lang="fr-FR" sz="3200" dirty="0" smtClean="0"/>
              <a:t>On distingue deux </a:t>
            </a:r>
            <a:r>
              <a:rPr lang="fr-FR" sz="3200" dirty="0"/>
              <a:t>types d’imposition </a:t>
            </a:r>
            <a:r>
              <a:rPr lang="fr-FR" sz="3200" dirty="0" smtClean="0"/>
              <a:t>:</a:t>
            </a:r>
          </a:p>
          <a:p>
            <a:pPr marL="180000" indent="0">
              <a:buNone/>
            </a:pPr>
            <a:r>
              <a:rPr lang="fr-FR" sz="3200" b="1" dirty="0" smtClean="0"/>
              <a:t>-</a:t>
            </a:r>
            <a:r>
              <a:rPr lang="fr-FR" sz="3200" b="1" dirty="0"/>
              <a:t>Imposition </a:t>
            </a:r>
            <a:r>
              <a:rPr lang="fr-FR" sz="3200" b="1" dirty="0" smtClean="0"/>
              <a:t>proportionnelle : </a:t>
            </a:r>
            <a:r>
              <a:rPr lang="fr-FR" sz="3200" dirty="0" smtClean="0"/>
              <a:t>T.V.A</a:t>
            </a:r>
            <a:endParaRPr lang="fr-FR" sz="3200" dirty="0"/>
          </a:p>
          <a:p>
            <a:pPr marL="180000" indent="0">
              <a:buNone/>
            </a:pPr>
            <a:r>
              <a:rPr lang="fr-FR" sz="3200" b="1" dirty="0" smtClean="0"/>
              <a:t>-</a:t>
            </a:r>
            <a:r>
              <a:rPr lang="fr-FR" sz="3200" b="1" dirty="0"/>
              <a:t>Imposition progressive </a:t>
            </a:r>
            <a:r>
              <a:rPr lang="fr-FR" sz="3200" b="1" dirty="0" smtClean="0"/>
              <a:t>: </a:t>
            </a:r>
            <a:r>
              <a:rPr lang="fr-FR" sz="3200" dirty="0" smtClean="0"/>
              <a:t>I.S et I.R</a:t>
            </a:r>
            <a:endParaRPr lang="fr-FR" sz="3200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8490" y="404664"/>
            <a:ext cx="7756263" cy="1054250"/>
          </a:xfrm>
        </p:spPr>
        <p:txBody>
          <a:bodyPr>
            <a:normAutofit/>
          </a:bodyPr>
          <a:lstStyle/>
          <a:p>
            <a:r>
              <a:rPr lang="fr-FR" b="1" dirty="0">
                <a:latin typeface="Book Antiqua" pitchFamily="18" charset="0"/>
                <a:cs typeface="Times New Roman" pitchFamily="18" charset="0"/>
              </a:rPr>
              <a:t>Technique fiscale</a:t>
            </a:r>
          </a:p>
        </p:txBody>
      </p:sp>
    </p:spTree>
    <p:extLst>
      <p:ext uri="{BB962C8B-B14F-4D97-AF65-F5344CB8AC3E}">
        <p14:creationId xmlns:p14="http://schemas.microsoft.com/office/powerpoint/2010/main" val="613109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78823" y="2248347"/>
            <a:ext cx="8369641" cy="427699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fr-FR" sz="3200" b="1" dirty="0" smtClean="0">
                <a:solidFill>
                  <a:srgbClr val="C00000"/>
                </a:solidFill>
              </a:rPr>
              <a:t>Recouvrement de l’impôt</a:t>
            </a:r>
          </a:p>
          <a:p>
            <a:pPr marL="0" indent="0" algn="ctr">
              <a:buNone/>
            </a:pPr>
            <a:r>
              <a:rPr lang="fr-FR" sz="3200" dirty="0" smtClean="0"/>
              <a:t>C’est </a:t>
            </a:r>
            <a:r>
              <a:rPr lang="fr-FR" sz="3200" dirty="0"/>
              <a:t>l’ensemble des techniques et démarches qui ont pour objectif le paiement de l’impôt</a:t>
            </a:r>
            <a:r>
              <a:rPr lang="fr-FR" sz="3200" dirty="0" smtClean="0"/>
              <a:t>.</a:t>
            </a:r>
          </a:p>
          <a:p>
            <a:pPr marL="0" indent="0" algn="ctr">
              <a:buNone/>
            </a:pPr>
            <a:r>
              <a:rPr lang="fr-FR" sz="3200" dirty="0" smtClean="0"/>
              <a:t>Le recouvrement se fait de 3 manières :</a:t>
            </a:r>
          </a:p>
          <a:p>
            <a:pPr marL="180000" indent="0">
              <a:buNone/>
            </a:pPr>
            <a:r>
              <a:rPr lang="fr-FR" sz="3200" dirty="0" smtClean="0"/>
              <a:t>-</a:t>
            </a:r>
            <a:r>
              <a:rPr lang="fr-FR" sz="3200" b="1" dirty="0"/>
              <a:t>Paiement spontané : </a:t>
            </a:r>
            <a:r>
              <a:rPr lang="fr-FR" sz="3200" dirty="0" smtClean="0"/>
              <a:t>T.V.A </a:t>
            </a:r>
            <a:r>
              <a:rPr lang="fr-FR" sz="3200" dirty="0"/>
              <a:t>et </a:t>
            </a:r>
            <a:r>
              <a:rPr lang="fr-FR" sz="3200" dirty="0" smtClean="0"/>
              <a:t>I.S</a:t>
            </a:r>
            <a:endParaRPr lang="fr-FR" sz="3200" b="1" dirty="0"/>
          </a:p>
          <a:p>
            <a:pPr marL="180000" indent="0">
              <a:buNone/>
            </a:pPr>
            <a:r>
              <a:rPr lang="fr-FR" sz="3200" dirty="0" smtClean="0"/>
              <a:t>-</a:t>
            </a:r>
            <a:r>
              <a:rPr lang="fr-FR" sz="3200" b="1" dirty="0"/>
              <a:t>Paiement par voie de rôle :</a:t>
            </a:r>
            <a:r>
              <a:rPr lang="fr-FR" sz="3200" dirty="0"/>
              <a:t> </a:t>
            </a:r>
            <a:r>
              <a:rPr lang="fr-FR" sz="3200" dirty="0" smtClean="0"/>
              <a:t>I.R </a:t>
            </a:r>
            <a:r>
              <a:rPr lang="fr-FR" sz="3200" dirty="0"/>
              <a:t>foncier</a:t>
            </a:r>
            <a:endParaRPr lang="fr-FR" sz="3200" b="1" dirty="0"/>
          </a:p>
          <a:p>
            <a:pPr marL="180000" indent="0">
              <a:buNone/>
            </a:pPr>
            <a:r>
              <a:rPr lang="fr-FR" sz="3200" dirty="0" smtClean="0"/>
              <a:t>-</a:t>
            </a:r>
            <a:r>
              <a:rPr lang="fr-FR" sz="3200" b="1" dirty="0"/>
              <a:t>Retenue à la source : </a:t>
            </a:r>
            <a:r>
              <a:rPr lang="fr-FR" sz="3200" dirty="0" smtClean="0"/>
              <a:t>I.R salarial</a:t>
            </a:r>
            <a:endParaRPr lang="fr-FR" sz="3200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8490" y="404664"/>
            <a:ext cx="7756263" cy="1054250"/>
          </a:xfrm>
        </p:spPr>
        <p:txBody>
          <a:bodyPr>
            <a:normAutofit/>
          </a:bodyPr>
          <a:lstStyle/>
          <a:p>
            <a:r>
              <a:rPr lang="fr-FR" b="1" dirty="0">
                <a:latin typeface="Book Antiqua" pitchFamily="18" charset="0"/>
                <a:cs typeface="Times New Roman" pitchFamily="18" charset="0"/>
              </a:rPr>
              <a:t>Technique fiscale</a:t>
            </a:r>
          </a:p>
        </p:txBody>
      </p:sp>
    </p:spTree>
    <p:extLst>
      <p:ext uri="{BB962C8B-B14F-4D97-AF65-F5344CB8AC3E}">
        <p14:creationId xmlns:p14="http://schemas.microsoft.com/office/powerpoint/2010/main" val="66701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07504" y="2194560"/>
            <a:ext cx="9036496" cy="4474800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fr-FR" sz="3000" dirty="0" smtClean="0"/>
              <a:t> </a:t>
            </a:r>
            <a:r>
              <a:rPr lang="fr-FR" sz="3000" b="1" dirty="0" smtClean="0"/>
              <a:t>Introduction générale</a:t>
            </a:r>
            <a:endParaRPr lang="fr-FR" sz="3000" dirty="0"/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fr-FR" sz="3000" dirty="0" smtClean="0"/>
              <a:t> </a:t>
            </a:r>
            <a:r>
              <a:rPr lang="fr-FR" sz="3000" b="1" dirty="0" smtClean="0"/>
              <a:t>Chapitre 1 : </a:t>
            </a:r>
            <a:r>
              <a:rPr lang="fr-FR" sz="3000" dirty="0" smtClean="0"/>
              <a:t>Evolution du droit fiscal marocain</a:t>
            </a:r>
            <a:endParaRPr lang="fr-FR" sz="3000" dirty="0"/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fr-FR" sz="3000" b="1" dirty="0" smtClean="0"/>
              <a:t> Chapitre 2 :</a:t>
            </a:r>
            <a:r>
              <a:rPr lang="fr-FR" sz="3000" dirty="0" smtClean="0"/>
              <a:t> Taxe sur la valeur ajoutée</a:t>
            </a:r>
            <a:endParaRPr lang="fr-FR" sz="3000" dirty="0"/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fr-FR" sz="3000" dirty="0" smtClean="0"/>
              <a:t> </a:t>
            </a:r>
            <a:r>
              <a:rPr lang="fr-FR" sz="3000" b="1" dirty="0" smtClean="0"/>
              <a:t>Chapitre 3 :</a:t>
            </a:r>
            <a:r>
              <a:rPr lang="fr-FR" sz="3000" dirty="0" smtClean="0"/>
              <a:t> Impôt sur les sociétés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fr-FR" sz="3000" dirty="0" smtClean="0"/>
              <a:t> </a:t>
            </a:r>
            <a:r>
              <a:rPr lang="fr-FR" sz="3000" b="1" dirty="0"/>
              <a:t>Chapitre </a:t>
            </a:r>
            <a:r>
              <a:rPr lang="fr-FR" sz="3000" b="1" dirty="0" smtClean="0"/>
              <a:t>4 </a:t>
            </a:r>
            <a:r>
              <a:rPr lang="fr-FR" sz="3000" b="1" dirty="0"/>
              <a:t>:</a:t>
            </a:r>
            <a:r>
              <a:rPr lang="fr-FR" sz="3000" dirty="0"/>
              <a:t> Impôt sur les </a:t>
            </a:r>
            <a:r>
              <a:rPr lang="fr-FR" sz="3000" dirty="0" smtClean="0"/>
              <a:t>revenus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/>
              <a:t>PROGRAMME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3855397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68580" indent="0" algn="ctr">
              <a:buNone/>
            </a:pPr>
            <a:endParaRPr lang="fr-FR" sz="4000" dirty="0" smtClean="0">
              <a:cs typeface="Times New Roman" pitchFamily="18" charset="0"/>
            </a:endParaRPr>
          </a:p>
          <a:p>
            <a:pPr marL="68580" indent="0" algn="ctr">
              <a:buNone/>
            </a:pPr>
            <a:endParaRPr lang="fr-FR" sz="4000" dirty="0">
              <a:cs typeface="Times New Roman" pitchFamily="18" charset="0"/>
            </a:endParaRPr>
          </a:p>
          <a:p>
            <a:pPr marL="68580" indent="0" algn="ctr">
              <a:buNone/>
            </a:pPr>
            <a:endParaRPr lang="fr-FR" sz="4000" dirty="0">
              <a:cs typeface="Times New Roman" pitchFamily="18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4800" b="1" dirty="0" smtClean="0">
                <a:latin typeface="Book Antiqua" pitchFamily="18" charset="0"/>
                <a:cs typeface="Times New Roman" pitchFamily="18" charset="0"/>
              </a:rPr>
              <a:t>Répartition des exposés</a:t>
            </a:r>
            <a:endParaRPr lang="fr-FR" sz="4800" b="1" dirty="0">
              <a:latin typeface="Book Antiqua" pitchFamily="18" charset="0"/>
              <a:cs typeface="Times New Roman" pitchFamily="18" charset="0"/>
            </a:endParaRPr>
          </a:p>
        </p:txBody>
      </p:sp>
      <p:sp>
        <p:nvSpPr>
          <p:cNvPr id="5" name="Espace réservé du contenu 1"/>
          <p:cNvSpPr txBox="1">
            <a:spLocks/>
          </p:cNvSpPr>
          <p:nvPr/>
        </p:nvSpPr>
        <p:spPr>
          <a:xfrm>
            <a:off x="0" y="2160240"/>
            <a:ext cx="9144000" cy="4653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fr-FR" sz="3200" b="1" dirty="0" smtClean="0"/>
              <a:t>Exposé 1 :</a:t>
            </a:r>
            <a:r>
              <a:rPr lang="fr-FR" sz="3200" dirty="0" smtClean="0"/>
              <a:t> Rôles et fonctions de l’impôt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fr-FR" sz="3200" b="1" dirty="0" smtClean="0"/>
              <a:t>Exposé 2 </a:t>
            </a:r>
            <a:r>
              <a:rPr lang="fr-FR" sz="3200" b="1" dirty="0"/>
              <a:t>: </a:t>
            </a:r>
            <a:r>
              <a:rPr lang="fr-FR" sz="3200" dirty="0" smtClean="0"/>
              <a:t>Organisation fiscale au Maroc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fr-FR" sz="3200" b="1" dirty="0" smtClean="0"/>
              <a:t>Exposé 3 :</a:t>
            </a:r>
            <a:r>
              <a:rPr lang="fr-FR" sz="3200" dirty="0" smtClean="0"/>
              <a:t> Administrations fiscales au Maroc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fr-FR" sz="3200" b="1" dirty="0" smtClean="0"/>
              <a:t>Exposé 4 </a:t>
            </a:r>
            <a:r>
              <a:rPr lang="fr-FR" sz="3200" b="1" dirty="0"/>
              <a:t>: </a:t>
            </a:r>
            <a:r>
              <a:rPr lang="fr-FR" sz="3200" dirty="0" smtClean="0"/>
              <a:t>Contribuable et redevable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fr-FR" sz="3200" b="1" dirty="0" smtClean="0"/>
              <a:t>Exposé 5 </a:t>
            </a:r>
            <a:r>
              <a:rPr lang="fr-FR" sz="3200" b="1" dirty="0"/>
              <a:t>: </a:t>
            </a:r>
            <a:r>
              <a:rPr lang="fr-FR" sz="3200" dirty="0" smtClean="0"/>
              <a:t>Fraude et évasion fiscales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fr-FR" sz="3200" b="1" dirty="0" smtClean="0"/>
              <a:t>Exposé 6 </a:t>
            </a:r>
            <a:r>
              <a:rPr lang="fr-FR" sz="3200" b="1" dirty="0"/>
              <a:t>: </a:t>
            </a:r>
            <a:r>
              <a:rPr lang="fr-FR" sz="3200" dirty="0" smtClean="0"/>
              <a:t>Obligations fiscales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fr-FR" sz="3200" b="1" dirty="0" smtClean="0"/>
              <a:t>Exposé 7 </a:t>
            </a:r>
            <a:r>
              <a:rPr lang="fr-FR" sz="3200" b="1" dirty="0"/>
              <a:t>: </a:t>
            </a:r>
            <a:r>
              <a:rPr lang="fr-FR" sz="3200" dirty="0" smtClean="0"/>
              <a:t>Sanctions fiscales</a:t>
            </a:r>
          </a:p>
        </p:txBody>
      </p:sp>
    </p:spTree>
    <p:extLst>
      <p:ext uri="{BB962C8B-B14F-4D97-AF65-F5344CB8AC3E}">
        <p14:creationId xmlns:p14="http://schemas.microsoft.com/office/powerpoint/2010/main" val="4273850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68580" indent="0" algn="ctr">
              <a:buNone/>
            </a:pPr>
            <a:endParaRPr lang="fr-FR" sz="4000" dirty="0" smtClean="0">
              <a:cs typeface="Times New Roman" pitchFamily="18" charset="0"/>
            </a:endParaRPr>
          </a:p>
          <a:p>
            <a:pPr marL="68580" indent="0" algn="ctr">
              <a:buNone/>
            </a:pPr>
            <a:endParaRPr lang="fr-FR" sz="4000" dirty="0">
              <a:cs typeface="Times New Roman" pitchFamily="18" charset="0"/>
            </a:endParaRPr>
          </a:p>
          <a:p>
            <a:pPr marL="68580" indent="0" algn="ctr">
              <a:buNone/>
            </a:pPr>
            <a:endParaRPr lang="fr-FR" sz="4000" dirty="0">
              <a:cs typeface="Times New Roman" pitchFamily="18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4800" b="1" dirty="0" smtClean="0">
                <a:latin typeface="Book Antiqua" pitchFamily="18" charset="0"/>
                <a:cs typeface="Times New Roman" pitchFamily="18" charset="0"/>
              </a:rPr>
              <a:t>Répartition des exposés</a:t>
            </a:r>
            <a:endParaRPr lang="fr-FR" sz="4800" b="1" dirty="0">
              <a:latin typeface="Book Antiqua" pitchFamily="18" charset="0"/>
              <a:cs typeface="Times New Roman" pitchFamily="18" charset="0"/>
            </a:endParaRPr>
          </a:p>
        </p:txBody>
      </p:sp>
      <p:sp>
        <p:nvSpPr>
          <p:cNvPr id="5" name="Espace réservé du contenu 1"/>
          <p:cNvSpPr txBox="1">
            <a:spLocks/>
          </p:cNvSpPr>
          <p:nvPr/>
        </p:nvSpPr>
        <p:spPr>
          <a:xfrm>
            <a:off x="0" y="2232248"/>
            <a:ext cx="9144000" cy="443711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fr-FR" sz="3200" b="1" dirty="0"/>
              <a:t>Exposé 8 :</a:t>
            </a:r>
            <a:r>
              <a:rPr lang="fr-FR" sz="3200" dirty="0"/>
              <a:t> Equité fiscale au Maroc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fr-FR" sz="3200" b="1" dirty="0" smtClean="0"/>
              <a:t>Exposé 9 :</a:t>
            </a:r>
            <a:r>
              <a:rPr lang="fr-FR" sz="3200" dirty="0" smtClean="0"/>
              <a:t> La loi organique n°130-13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fr-FR" sz="3200" b="1" dirty="0" smtClean="0"/>
              <a:t>Exposé 10 :</a:t>
            </a:r>
            <a:r>
              <a:rPr lang="fr-FR" sz="3200" dirty="0" smtClean="0"/>
              <a:t> Assises fiscales au Maroc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fr-FR" sz="3200" b="1" dirty="0"/>
              <a:t>Exposé </a:t>
            </a:r>
            <a:r>
              <a:rPr lang="fr-FR" sz="3200" b="1" dirty="0" smtClean="0"/>
              <a:t>11 </a:t>
            </a:r>
            <a:r>
              <a:rPr lang="fr-FR" sz="3200" b="1" dirty="0"/>
              <a:t>:</a:t>
            </a:r>
            <a:r>
              <a:rPr lang="fr-FR" sz="3200" dirty="0"/>
              <a:t> </a:t>
            </a:r>
            <a:r>
              <a:rPr lang="fr-FR" sz="3200" dirty="0" smtClean="0"/>
              <a:t>La </a:t>
            </a:r>
            <a:r>
              <a:rPr lang="fr-FR" sz="3200" dirty="0"/>
              <a:t>loi de finances </a:t>
            </a:r>
            <a:r>
              <a:rPr lang="fr-FR" sz="3200" dirty="0" smtClean="0"/>
              <a:t>2020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fr-FR" sz="3200" b="1" dirty="0"/>
              <a:t>Exposé </a:t>
            </a:r>
            <a:r>
              <a:rPr lang="fr-FR" sz="3200" b="1" dirty="0" smtClean="0"/>
              <a:t>12 </a:t>
            </a:r>
            <a:r>
              <a:rPr lang="fr-FR" sz="3200" b="1" dirty="0"/>
              <a:t>:</a:t>
            </a:r>
            <a:r>
              <a:rPr lang="fr-FR" sz="3200" dirty="0"/>
              <a:t> </a:t>
            </a:r>
            <a:r>
              <a:rPr lang="fr-FR" sz="3200" dirty="0" smtClean="0"/>
              <a:t>Budget général de l’Etat</a:t>
            </a:r>
            <a:endParaRPr lang="fr-FR" sz="3200" dirty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fr-FR" sz="3200" b="1" dirty="0"/>
              <a:t>Exposé </a:t>
            </a:r>
            <a:r>
              <a:rPr lang="fr-FR" sz="3200" b="1" dirty="0" smtClean="0"/>
              <a:t>13 </a:t>
            </a:r>
            <a:r>
              <a:rPr lang="fr-FR" sz="3200" b="1" dirty="0"/>
              <a:t>:</a:t>
            </a:r>
            <a:r>
              <a:rPr lang="fr-FR" sz="3200" dirty="0"/>
              <a:t> </a:t>
            </a:r>
            <a:r>
              <a:rPr lang="fr-FR" sz="3200" dirty="0" smtClean="0"/>
              <a:t>Principes de la loi de finances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fr-FR" sz="3200" b="1" dirty="0" smtClean="0"/>
              <a:t>Exposé 14 :</a:t>
            </a:r>
            <a:r>
              <a:rPr lang="fr-FR" sz="3200" dirty="0" smtClean="0"/>
              <a:t> Recettes et dépenses du budget général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fr-FR" sz="3200" b="1" dirty="0" smtClean="0"/>
              <a:t>Exposé 15 :</a:t>
            </a:r>
            <a:r>
              <a:rPr lang="fr-FR" sz="3200" dirty="0" smtClean="0"/>
              <a:t> La loi comptable n°9-88</a:t>
            </a:r>
            <a:endParaRPr lang="fr-FR" sz="3200" dirty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endParaRPr lang="fr-FR" sz="32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fr-FR" sz="3200" dirty="0" smtClean="0"/>
          </a:p>
        </p:txBody>
      </p:sp>
    </p:spTree>
    <p:extLst>
      <p:ext uri="{BB962C8B-B14F-4D97-AF65-F5344CB8AC3E}">
        <p14:creationId xmlns:p14="http://schemas.microsoft.com/office/powerpoint/2010/main" val="2648379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339635" y="2060848"/>
            <a:ext cx="8624854" cy="4601209"/>
          </a:xfrm>
        </p:spPr>
        <p:txBody>
          <a:bodyPr>
            <a:noAutofit/>
          </a:bodyPr>
          <a:lstStyle/>
          <a:p>
            <a:r>
              <a:rPr lang="fr-FR" sz="3600" b="1" dirty="0" smtClean="0"/>
              <a:t> Notion de droit fiscal</a:t>
            </a:r>
          </a:p>
          <a:p>
            <a:r>
              <a:rPr lang="fr-FR" sz="3600" b="1" dirty="0"/>
              <a:t> </a:t>
            </a:r>
            <a:r>
              <a:rPr lang="fr-FR" sz="3600" b="1" dirty="0" smtClean="0"/>
              <a:t>Sources du droit fiscal marocain</a:t>
            </a:r>
          </a:p>
          <a:p>
            <a:r>
              <a:rPr lang="fr-FR" sz="3600" b="1" dirty="0"/>
              <a:t> </a:t>
            </a:r>
            <a:r>
              <a:rPr lang="fr-FR" sz="3600" b="1" dirty="0" smtClean="0"/>
              <a:t>Notion de l’impôt</a:t>
            </a:r>
          </a:p>
          <a:p>
            <a:r>
              <a:rPr lang="fr-FR" sz="3600" b="1" dirty="0"/>
              <a:t> </a:t>
            </a:r>
            <a:r>
              <a:rPr lang="fr-FR" sz="3600" b="1" dirty="0" smtClean="0"/>
              <a:t>Caractéristiques de l’impôt</a:t>
            </a:r>
          </a:p>
          <a:p>
            <a:r>
              <a:rPr lang="fr-FR" sz="3600" b="1" dirty="0"/>
              <a:t> </a:t>
            </a:r>
            <a:r>
              <a:rPr lang="fr-FR" sz="3600" b="1" dirty="0" smtClean="0"/>
              <a:t>Classification des impôts</a:t>
            </a:r>
          </a:p>
          <a:p>
            <a:r>
              <a:rPr lang="fr-FR" sz="3600" b="1" dirty="0"/>
              <a:t> </a:t>
            </a:r>
            <a:r>
              <a:rPr lang="fr-FR" sz="3600" b="1" dirty="0" smtClean="0"/>
              <a:t>Technique fiscale</a:t>
            </a:r>
            <a:endParaRPr lang="fr-FR" sz="3600" b="1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4000" b="1" dirty="0" smtClean="0"/>
              <a:t>INTRODUCTION GÉNÉRALE</a:t>
            </a:r>
            <a:endParaRPr lang="fr-FR" sz="4000" b="1" dirty="0"/>
          </a:p>
        </p:txBody>
      </p:sp>
    </p:spTree>
    <p:extLst>
      <p:ext uri="{BB962C8B-B14F-4D97-AF65-F5344CB8AC3E}">
        <p14:creationId xmlns:p14="http://schemas.microsoft.com/office/powerpoint/2010/main" val="26656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68580" indent="0" algn="ctr">
              <a:buNone/>
            </a:pPr>
            <a:endParaRPr lang="fr-FR" sz="4000" dirty="0" smtClean="0">
              <a:cs typeface="Times New Roman" pitchFamily="18" charset="0"/>
            </a:endParaRPr>
          </a:p>
          <a:p>
            <a:pPr marL="68580" indent="0" algn="ctr">
              <a:buNone/>
            </a:pPr>
            <a:endParaRPr lang="fr-FR" sz="4000" dirty="0">
              <a:cs typeface="Times New Roman" pitchFamily="18" charset="0"/>
            </a:endParaRPr>
          </a:p>
          <a:p>
            <a:pPr marL="68580" indent="0" algn="ctr">
              <a:buNone/>
            </a:pPr>
            <a:endParaRPr lang="fr-FR" sz="4000" dirty="0">
              <a:cs typeface="Times New Roman" pitchFamily="18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4800" b="1" dirty="0" smtClean="0">
                <a:latin typeface="Book Antiqua" pitchFamily="18" charset="0"/>
                <a:cs typeface="Times New Roman" pitchFamily="18" charset="0"/>
              </a:rPr>
              <a:t>Notion de droit fiscal</a:t>
            </a:r>
            <a:endParaRPr lang="fr-FR" sz="4800" b="1" dirty="0">
              <a:latin typeface="Book Antiqua" pitchFamily="18" charset="0"/>
              <a:cs typeface="Times New Roman" pitchFamily="18" charset="0"/>
            </a:endParaRPr>
          </a:p>
        </p:txBody>
      </p:sp>
      <p:sp>
        <p:nvSpPr>
          <p:cNvPr id="5" name="Espace réservé du contenu 1"/>
          <p:cNvSpPr txBox="1">
            <a:spLocks/>
          </p:cNvSpPr>
          <p:nvPr/>
        </p:nvSpPr>
        <p:spPr>
          <a:xfrm>
            <a:off x="339634" y="2246811"/>
            <a:ext cx="8552845" cy="42785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sz="3600" b="1" dirty="0" smtClean="0">
                <a:solidFill>
                  <a:srgbClr val="C00000"/>
                </a:solidFill>
              </a:rPr>
              <a:t>Définition du droit fiscal</a:t>
            </a:r>
          </a:p>
          <a:p>
            <a:pPr marL="0" indent="0" algn="ctr">
              <a:buNone/>
            </a:pPr>
            <a:r>
              <a:rPr lang="fr-FR" sz="3600" dirty="0" smtClean="0"/>
              <a:t>Le </a:t>
            </a:r>
            <a:r>
              <a:rPr lang="fr-FR" sz="3600" dirty="0"/>
              <a:t>Droit Fiscal est </a:t>
            </a:r>
            <a:r>
              <a:rPr lang="fr-FR" sz="3600" dirty="0" smtClean="0"/>
              <a:t>l’ensemble </a:t>
            </a:r>
            <a:r>
              <a:rPr lang="fr-FR" sz="3600" dirty="0"/>
              <a:t>des règles </a:t>
            </a:r>
            <a:r>
              <a:rPr lang="fr-FR" sz="3600" dirty="0" smtClean="0"/>
              <a:t>juridiques destinées </a:t>
            </a:r>
            <a:r>
              <a:rPr lang="fr-FR" sz="3600" dirty="0"/>
              <a:t>à permettre à l’Etat de percevoir, auprès des citoyens, leur contribution aux charges financières exigées par l’intérêt public.</a:t>
            </a:r>
          </a:p>
          <a:p>
            <a:pPr marL="0" indent="0">
              <a:buNone/>
            </a:pPr>
            <a:endParaRPr lang="fr-FR" sz="3600" dirty="0"/>
          </a:p>
        </p:txBody>
      </p:sp>
    </p:spTree>
    <p:extLst>
      <p:ext uri="{BB962C8B-B14F-4D97-AF65-F5344CB8AC3E}">
        <p14:creationId xmlns:p14="http://schemas.microsoft.com/office/powerpoint/2010/main" val="1083948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68580" indent="0" algn="ctr">
              <a:buNone/>
            </a:pPr>
            <a:endParaRPr lang="fr-FR" sz="4000" dirty="0" smtClean="0">
              <a:cs typeface="Times New Roman" pitchFamily="18" charset="0"/>
            </a:endParaRPr>
          </a:p>
          <a:p>
            <a:pPr marL="68580" indent="0" algn="ctr">
              <a:buNone/>
            </a:pPr>
            <a:endParaRPr lang="fr-FR" sz="4000" dirty="0">
              <a:cs typeface="Times New Roman" pitchFamily="18" charset="0"/>
            </a:endParaRPr>
          </a:p>
          <a:p>
            <a:pPr marL="68580" indent="0" algn="ctr">
              <a:buNone/>
            </a:pPr>
            <a:endParaRPr lang="fr-FR" sz="4000" dirty="0">
              <a:cs typeface="Times New Roman" pitchFamily="18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4800" b="1" dirty="0" smtClean="0">
                <a:latin typeface="Book Antiqua" pitchFamily="18" charset="0"/>
                <a:cs typeface="Times New Roman" pitchFamily="18" charset="0"/>
              </a:rPr>
              <a:t>Notion de droit fiscal</a:t>
            </a:r>
            <a:endParaRPr lang="fr-FR" sz="4800" b="1" dirty="0">
              <a:latin typeface="Book Antiqua" pitchFamily="18" charset="0"/>
              <a:cs typeface="Times New Roman" pitchFamily="18" charset="0"/>
            </a:endParaRPr>
          </a:p>
        </p:txBody>
      </p:sp>
      <p:sp>
        <p:nvSpPr>
          <p:cNvPr id="5" name="Espace réservé du contenu 1"/>
          <p:cNvSpPr txBox="1">
            <a:spLocks/>
          </p:cNvSpPr>
          <p:nvPr/>
        </p:nvSpPr>
        <p:spPr>
          <a:xfrm>
            <a:off x="395537" y="2204865"/>
            <a:ext cx="8461080" cy="43924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sz="3600" b="1" dirty="0" smtClean="0">
                <a:solidFill>
                  <a:srgbClr val="C00000"/>
                </a:solidFill>
              </a:rPr>
              <a:t>Rôle du droit fiscal</a:t>
            </a:r>
          </a:p>
          <a:p>
            <a:pPr marL="0" indent="0" algn="ctr">
              <a:buNone/>
            </a:pPr>
            <a:r>
              <a:rPr lang="fr-FR" sz="3600" dirty="0" smtClean="0"/>
              <a:t>Le </a:t>
            </a:r>
            <a:r>
              <a:rPr lang="fr-FR" sz="3600" dirty="0"/>
              <a:t>Droit Fiscal réglemente les relations financières entre les pouvoirs publics et les contribuables (personnes physiques ou morales) à travers un certain nombre de prélèvements fiscaux sous formes d’impôts et taxes.</a:t>
            </a:r>
          </a:p>
          <a:p>
            <a:pPr marL="0" indent="0">
              <a:buNone/>
            </a:pPr>
            <a:endParaRPr lang="fr-FR" sz="3600" dirty="0"/>
          </a:p>
        </p:txBody>
      </p:sp>
    </p:spTree>
    <p:extLst>
      <p:ext uri="{BB962C8B-B14F-4D97-AF65-F5344CB8AC3E}">
        <p14:creationId xmlns:p14="http://schemas.microsoft.com/office/powerpoint/2010/main" val="3896137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68580" indent="0" algn="ctr">
              <a:buNone/>
            </a:pPr>
            <a:endParaRPr lang="fr-FR" sz="4000" dirty="0" smtClean="0">
              <a:cs typeface="Times New Roman" pitchFamily="18" charset="0"/>
            </a:endParaRPr>
          </a:p>
          <a:p>
            <a:pPr marL="68580" indent="0" algn="ctr">
              <a:buNone/>
            </a:pPr>
            <a:endParaRPr lang="fr-FR" sz="4000" dirty="0">
              <a:cs typeface="Times New Roman" pitchFamily="18" charset="0"/>
            </a:endParaRPr>
          </a:p>
          <a:p>
            <a:pPr marL="68580" indent="0" algn="ctr">
              <a:buNone/>
            </a:pPr>
            <a:endParaRPr lang="fr-FR" sz="4000" dirty="0">
              <a:cs typeface="Times New Roman" pitchFamily="18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4800" b="1" dirty="0" smtClean="0">
                <a:latin typeface="Book Antiqua" pitchFamily="18" charset="0"/>
                <a:cs typeface="Times New Roman" pitchFamily="18" charset="0"/>
              </a:rPr>
              <a:t>Fonctions de la fiscalité</a:t>
            </a:r>
            <a:endParaRPr lang="fr-FR" sz="4800" b="1" dirty="0">
              <a:latin typeface="Book Antiqua" pitchFamily="18" charset="0"/>
              <a:cs typeface="Times New Roman" pitchFamily="18" charset="0"/>
            </a:endParaRPr>
          </a:p>
        </p:txBody>
      </p:sp>
      <p:sp>
        <p:nvSpPr>
          <p:cNvPr id="5" name="Espace réservé du contenu 1"/>
          <p:cNvSpPr txBox="1">
            <a:spLocks/>
          </p:cNvSpPr>
          <p:nvPr/>
        </p:nvSpPr>
        <p:spPr>
          <a:xfrm>
            <a:off x="326571" y="2132857"/>
            <a:ext cx="8565909" cy="455532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3600" dirty="0"/>
              <a:t>On peut assigner à la fiscalité </a:t>
            </a:r>
            <a:r>
              <a:rPr lang="fr-FR" sz="3600" dirty="0" smtClean="0"/>
              <a:t>3 fonctions</a:t>
            </a:r>
            <a:r>
              <a:rPr lang="fr-FR" sz="3600" dirty="0"/>
              <a:t> :</a:t>
            </a:r>
          </a:p>
          <a:p>
            <a:r>
              <a:rPr lang="fr-FR" sz="3600" b="1" dirty="0" smtClean="0"/>
              <a:t> Fonction </a:t>
            </a:r>
            <a:r>
              <a:rPr lang="fr-FR" sz="3600" b="1" dirty="0"/>
              <a:t>financière :</a:t>
            </a:r>
            <a:r>
              <a:rPr lang="fr-FR" sz="3600" dirty="0"/>
              <a:t> </a:t>
            </a:r>
            <a:r>
              <a:rPr lang="fr-FR" sz="3600" dirty="0" smtClean="0"/>
              <a:t>Elle permet </a:t>
            </a:r>
            <a:r>
              <a:rPr lang="fr-FR" sz="3600" dirty="0"/>
              <a:t>à l’Etat </a:t>
            </a:r>
            <a:r>
              <a:rPr lang="fr-FR" sz="3600" dirty="0" smtClean="0"/>
              <a:t>de </a:t>
            </a:r>
            <a:r>
              <a:rPr lang="fr-FR" sz="3600" dirty="0"/>
              <a:t>financer les dépenses publiques.</a:t>
            </a:r>
          </a:p>
          <a:p>
            <a:r>
              <a:rPr lang="fr-FR" sz="3600" b="1" dirty="0" smtClean="0"/>
              <a:t> Fonction </a:t>
            </a:r>
            <a:r>
              <a:rPr lang="fr-FR" sz="3600" b="1" dirty="0"/>
              <a:t>économique :</a:t>
            </a:r>
            <a:r>
              <a:rPr lang="fr-FR" sz="3600" dirty="0"/>
              <a:t> </a:t>
            </a:r>
            <a:r>
              <a:rPr lang="fr-FR" sz="3600" dirty="0" smtClean="0"/>
              <a:t>Elle permet </a:t>
            </a:r>
            <a:r>
              <a:rPr lang="fr-FR" sz="3600" dirty="0"/>
              <a:t>à l’Etat d’intervenir dans la vie </a:t>
            </a:r>
            <a:r>
              <a:rPr lang="fr-FR" sz="3600" dirty="0" smtClean="0"/>
              <a:t>économique.</a:t>
            </a:r>
            <a:endParaRPr lang="fr-FR" sz="3600" dirty="0"/>
          </a:p>
          <a:p>
            <a:r>
              <a:rPr lang="fr-FR" sz="3600" b="1" dirty="0" smtClean="0"/>
              <a:t> Fonction </a:t>
            </a:r>
            <a:r>
              <a:rPr lang="fr-FR" sz="3600" b="1" dirty="0"/>
              <a:t>sociale :</a:t>
            </a:r>
            <a:r>
              <a:rPr lang="fr-FR" sz="3600" dirty="0"/>
              <a:t> Elle permet à l’Etat </a:t>
            </a:r>
            <a:r>
              <a:rPr lang="fr-FR" sz="3600" dirty="0" smtClean="0"/>
              <a:t>de </a:t>
            </a:r>
            <a:r>
              <a:rPr lang="fr-FR" sz="3600" dirty="0"/>
              <a:t>réduire les inégalités </a:t>
            </a:r>
            <a:r>
              <a:rPr lang="fr-FR" sz="3600" dirty="0" smtClean="0"/>
              <a:t>sociales.</a:t>
            </a:r>
            <a:endParaRPr lang="fr-FR" sz="3600" dirty="0"/>
          </a:p>
          <a:p>
            <a:pPr marL="0" indent="0">
              <a:buNone/>
            </a:pPr>
            <a:endParaRPr lang="fr-FR" sz="3600" dirty="0"/>
          </a:p>
        </p:txBody>
      </p:sp>
    </p:spTree>
    <p:extLst>
      <p:ext uri="{BB962C8B-B14F-4D97-AF65-F5344CB8AC3E}">
        <p14:creationId xmlns:p14="http://schemas.microsoft.com/office/powerpoint/2010/main" val="4086643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Livre relié">
  <a:themeElements>
    <a:clrScheme name="Livre relié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Livre relié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Livre relié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695</TotalTime>
  <Words>727</Words>
  <Application>Microsoft Office PowerPoint</Application>
  <PresentationFormat>Affichage à l'écran (4:3)</PresentationFormat>
  <Paragraphs>137</Paragraphs>
  <Slides>23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23</vt:i4>
      </vt:variant>
    </vt:vector>
  </HeadingPairs>
  <TitlesOfParts>
    <vt:vector size="24" baseType="lpstr">
      <vt:lpstr>Livre relié</vt:lpstr>
      <vt:lpstr>Fiscalité</vt:lpstr>
      <vt:lpstr>SOMMAIRE</vt:lpstr>
      <vt:lpstr>PROGRAMME</vt:lpstr>
      <vt:lpstr>Répartition des exposés</vt:lpstr>
      <vt:lpstr>Répartition des exposés</vt:lpstr>
      <vt:lpstr>INTRODUCTION GÉNÉRALE</vt:lpstr>
      <vt:lpstr>Notion de droit fiscal</vt:lpstr>
      <vt:lpstr>Notion de droit fiscal</vt:lpstr>
      <vt:lpstr>Fonctions de la fiscalité</vt:lpstr>
      <vt:lpstr>Sources du droit fiscal marocain</vt:lpstr>
      <vt:lpstr>Sources du droit fiscal marocain</vt:lpstr>
      <vt:lpstr>Sources du droit fiscal marocain</vt:lpstr>
      <vt:lpstr>Sources du droit fiscal marocain</vt:lpstr>
      <vt:lpstr>Sources du droit fiscal marocain</vt:lpstr>
      <vt:lpstr>Notion de l’impôt</vt:lpstr>
      <vt:lpstr>Caractéristiques de l’impôt</vt:lpstr>
      <vt:lpstr>Impôt et autres prélèvements</vt:lpstr>
      <vt:lpstr>Classification des impôts</vt:lpstr>
      <vt:lpstr>Technique fiscale</vt:lpstr>
      <vt:lpstr>Technique fiscale</vt:lpstr>
      <vt:lpstr>Technique fiscale</vt:lpstr>
      <vt:lpstr>Technique fiscale</vt:lpstr>
      <vt:lpstr>Technique fiscale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Protectionnisme</dc:title>
  <dc:creator>USER</dc:creator>
  <cp:lastModifiedBy>USER</cp:lastModifiedBy>
  <cp:revision>56</cp:revision>
  <dcterms:created xsi:type="dcterms:W3CDTF">2017-12-10T14:04:35Z</dcterms:created>
  <dcterms:modified xsi:type="dcterms:W3CDTF">2020-02-11T12:50:23Z</dcterms:modified>
</cp:coreProperties>
</file>